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wmf" ContentType="image/x-wmf"/>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49"/>
  </p:notesMasterIdLst>
  <p:sldIdLst>
    <p:sldId id="256" r:id="rId2"/>
    <p:sldId id="258" r:id="rId3"/>
    <p:sldId id="259" r:id="rId4"/>
    <p:sldId id="260" r:id="rId5"/>
    <p:sldId id="261" r:id="rId6"/>
    <p:sldId id="262" r:id="rId7"/>
    <p:sldId id="263" r:id="rId8"/>
    <p:sldId id="264" r:id="rId9"/>
    <p:sldId id="265" r:id="rId10"/>
    <p:sldId id="267" r:id="rId11"/>
    <p:sldId id="268" r:id="rId12"/>
    <p:sldId id="300" r:id="rId13"/>
    <p:sldId id="269" r:id="rId14"/>
    <p:sldId id="270" r:id="rId15"/>
    <p:sldId id="271" r:id="rId16"/>
    <p:sldId id="272" r:id="rId17"/>
    <p:sldId id="289" r:id="rId18"/>
    <p:sldId id="273" r:id="rId19"/>
    <p:sldId id="274" r:id="rId20"/>
    <p:sldId id="275" r:id="rId21"/>
    <p:sldId id="303" r:id="rId22"/>
    <p:sldId id="301" r:id="rId23"/>
    <p:sldId id="276" r:id="rId24"/>
    <p:sldId id="305" r:id="rId25"/>
    <p:sldId id="304" r:id="rId26"/>
    <p:sldId id="277" r:id="rId27"/>
    <p:sldId id="278" r:id="rId28"/>
    <p:sldId id="279" r:id="rId29"/>
    <p:sldId id="280" r:id="rId30"/>
    <p:sldId id="281" r:id="rId31"/>
    <p:sldId id="282" r:id="rId32"/>
    <p:sldId id="290" r:id="rId33"/>
    <p:sldId id="291" r:id="rId34"/>
    <p:sldId id="292" r:id="rId35"/>
    <p:sldId id="293" r:id="rId36"/>
    <p:sldId id="283" r:id="rId37"/>
    <p:sldId id="284" r:id="rId38"/>
    <p:sldId id="295" r:id="rId39"/>
    <p:sldId id="294" r:id="rId40"/>
    <p:sldId id="285" r:id="rId41"/>
    <p:sldId id="286" r:id="rId42"/>
    <p:sldId id="296" r:id="rId43"/>
    <p:sldId id="297" r:id="rId44"/>
    <p:sldId id="287" r:id="rId45"/>
    <p:sldId id="298" r:id="rId46"/>
    <p:sldId id="299" r:id="rId47"/>
    <p:sldId id="288" r:id="rId4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62"/>
    <p:restoredTop sz="81528" autoAdjust="0"/>
  </p:normalViewPr>
  <p:slideViewPr>
    <p:cSldViewPr snapToGrid="0" snapToObjects="1">
      <p:cViewPr varScale="1">
        <p:scale>
          <a:sx n="113" d="100"/>
          <a:sy n="113" d="100"/>
        </p:scale>
        <p:origin x="952" y="176"/>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3C02B3-3A42-CB41-B192-4E5AEC6891B3}" type="datetimeFigureOut">
              <a:rPr kumimoji="1" lang="zh-CN" altLang="en-US" smtClean="0"/>
              <a:t>2020/5/24</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CB7060-05D7-CF48-A845-1D20084F0E0E}" type="slidenum">
              <a:rPr kumimoji="1" lang="zh-CN" altLang="en-US" smtClean="0"/>
              <a:t>‹#›</a:t>
            </a:fld>
            <a:endParaRPr kumimoji="1" lang="zh-CN" altLang="en-US"/>
          </a:p>
        </p:txBody>
      </p:sp>
    </p:spTree>
    <p:extLst>
      <p:ext uri="{BB962C8B-B14F-4D97-AF65-F5344CB8AC3E}">
        <p14:creationId xmlns:p14="http://schemas.microsoft.com/office/powerpoint/2010/main" val="42564978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同学们，大家好！今天我们来讲解一下平摊分析。</a:t>
            </a:r>
          </a:p>
        </p:txBody>
      </p:sp>
      <p:sp>
        <p:nvSpPr>
          <p:cNvPr id="4" name="幻灯片编号占位符 3"/>
          <p:cNvSpPr>
            <a:spLocks noGrp="1"/>
          </p:cNvSpPr>
          <p:nvPr>
            <p:ph type="sldNum" sz="quarter" idx="10"/>
          </p:nvPr>
        </p:nvSpPr>
        <p:spPr/>
        <p:txBody>
          <a:bodyPr/>
          <a:lstStyle/>
          <a:p>
            <a:fld id="{65CB7060-05D7-CF48-A845-1D20084F0E0E}" type="slidenum">
              <a:rPr kumimoji="1" lang="zh-CN" altLang="en-US" smtClean="0"/>
              <a:t>1</a:t>
            </a:fld>
            <a:endParaRPr kumimoji="1" lang="zh-CN" altLang="en-US"/>
          </a:p>
        </p:txBody>
      </p:sp>
    </p:spTree>
    <p:extLst>
      <p:ext uri="{BB962C8B-B14F-4D97-AF65-F5344CB8AC3E}">
        <p14:creationId xmlns:p14="http://schemas.microsoft.com/office/powerpoint/2010/main" val="2078368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下面我们再来介绍平摊分析的记账法。</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10</a:t>
            </a:fld>
            <a:endParaRPr kumimoji="1" lang="zh-CN" altLang="en-US"/>
          </a:p>
        </p:txBody>
      </p:sp>
    </p:spTree>
    <p:extLst>
      <p:ext uri="{BB962C8B-B14F-4D97-AF65-F5344CB8AC3E}">
        <p14:creationId xmlns:p14="http://schemas.microsoft.com/office/powerpoint/2010/main" val="2356044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a:t>记账法的特点是给每个操作都赋予了一个不同的费用，这个收费被称为该操作的平摊代价。收费有可能比该操作的实际的实际代价高，也可能比他的实际代价的低。如果收费超过了他的平摊代价，超出的费用可以当做存款，存储在数据结构中的一些特定对象之上，对于那些平摊代价低于其实际代价的操作，其处理这些对象的实际开销，可以用存贮在对象之上的存款抵消。</a:t>
            </a:r>
            <a:endParaRPr kumimoji="1" lang="en-US" altLang="zh-CN" dirty="0"/>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11</a:t>
            </a:fld>
            <a:endParaRPr kumimoji="1" lang="zh-CN" altLang="en-US"/>
          </a:p>
        </p:txBody>
      </p:sp>
    </p:spTree>
    <p:extLst>
      <p:ext uri="{BB962C8B-B14F-4D97-AF65-F5344CB8AC3E}">
        <p14:creationId xmlns:p14="http://schemas.microsoft.com/office/powerpoint/2010/main" val="601824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a:t>我们可以很容易地看出，数据结构中存储的总存款实际上等于总的平摊代价和总的实际代价之差。这里，总的存款不能是负数，为什么呢？因为我们期望总的平摊代价是总的实际代价的上界。</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12</a:t>
            </a:fld>
            <a:endParaRPr kumimoji="1" lang="zh-CN" altLang="en-US"/>
          </a:p>
        </p:txBody>
      </p:sp>
    </p:spTree>
    <p:extLst>
      <p:ext uri="{BB962C8B-B14F-4D97-AF65-F5344CB8AC3E}">
        <p14:creationId xmlns:p14="http://schemas.microsoft.com/office/powerpoint/2010/main" val="3654878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dirty="0"/>
              <a:t>下面我们用记账法来分析一下，有</a:t>
            </a:r>
            <a:r>
              <a:rPr kumimoji="1" lang="en-US" altLang="zh-CN" dirty="0"/>
              <a:t>MULTIPOP</a:t>
            </a:r>
            <a:r>
              <a:rPr kumimoji="1" lang="zh-CN" altLang="en-US" dirty="0"/>
              <a:t>操作的</a:t>
            </a:r>
            <a:r>
              <a:rPr kumimoji="1" lang="en-US" altLang="zh-CN" dirty="0"/>
              <a:t>n</a:t>
            </a:r>
            <a:r>
              <a:rPr kumimoji="1" lang="zh-CN" altLang="en-US" dirty="0"/>
              <a:t>个栈操作的平摊时间。这里我们可以很容易地想到，对</a:t>
            </a:r>
            <a:r>
              <a:rPr kumimoji="1" lang="en-US" altLang="zh-CN" dirty="0"/>
              <a:t>PUSH</a:t>
            </a:r>
            <a:r>
              <a:rPr kumimoji="1" lang="zh-CN" altLang="en-US" dirty="0"/>
              <a:t>操作多收费，</a:t>
            </a:r>
            <a:r>
              <a:rPr lang="zh-CN" altLang="en-US" sz="1200" dirty="0"/>
              <a:t>多出来的</a:t>
            </a:r>
            <a:r>
              <a:rPr lang="en-US" altLang="zh-CN" sz="1200" b="1" dirty="0">
                <a:solidFill>
                  <a:srgbClr val="3C8C93"/>
                </a:solidFill>
              </a:rPr>
              <a:t>1</a:t>
            </a:r>
            <a:r>
              <a:rPr lang="zh-CN" altLang="en-US" sz="1200" dirty="0"/>
              <a:t>元钱放在入栈的对象上，恰好可以抵消</a:t>
            </a:r>
            <a:r>
              <a:rPr lang="en-US" altLang="zh-CN" sz="1200" dirty="0"/>
              <a:t>POP</a:t>
            </a:r>
            <a:r>
              <a:rPr lang="zh-CN" altLang="en-US" sz="1200" dirty="0"/>
              <a:t>和</a:t>
            </a:r>
            <a:r>
              <a:rPr lang="en-US" altLang="zh-CN" sz="1200" dirty="0"/>
              <a:t>MULTIPOP</a:t>
            </a:r>
            <a:r>
              <a:rPr lang="zh-CN" altLang="en-US" sz="1200" dirty="0"/>
              <a:t>操作把该对象弹出栈时的实际开销。于是，</a:t>
            </a:r>
            <a:r>
              <a:rPr kumimoji="1" lang="en-US" altLang="zh-CN" dirty="0"/>
              <a:t>PUSH</a:t>
            </a:r>
            <a:r>
              <a:rPr kumimoji="1" lang="zh-CN" altLang="en-US" dirty="0"/>
              <a:t>操作的平摊代价是</a:t>
            </a:r>
            <a:r>
              <a:rPr kumimoji="1" lang="en-US" altLang="zh-CN" dirty="0"/>
              <a:t>2</a:t>
            </a:r>
            <a:r>
              <a:rPr kumimoji="1" lang="zh-CN" altLang="en-US" dirty="0"/>
              <a:t>，</a:t>
            </a:r>
            <a:r>
              <a:rPr lang="en-US" altLang="zh-CN" sz="1200" dirty="0"/>
              <a:t>POP</a:t>
            </a:r>
            <a:r>
              <a:rPr lang="zh-CN" altLang="en-US" sz="1200" dirty="0"/>
              <a:t>和</a:t>
            </a:r>
            <a:r>
              <a:rPr lang="en-US" altLang="zh-CN" sz="1200" dirty="0"/>
              <a:t>MULTIPOP</a:t>
            </a:r>
            <a:r>
              <a:rPr lang="zh-CN" altLang="en-US" sz="1200" dirty="0"/>
              <a:t>操作的平摊代价都是</a:t>
            </a:r>
            <a:r>
              <a:rPr lang="en-US" altLang="zh-CN" sz="1200" dirty="0"/>
              <a:t>0</a:t>
            </a:r>
            <a:r>
              <a:rPr lang="zh-CN" altLang="en-US" sz="1200" dirty="0"/>
              <a:t>。因为栈</a:t>
            </a:r>
            <a:r>
              <a:rPr lang="en-US" altLang="zh-CN" sz="1200" dirty="0"/>
              <a:t>S</a:t>
            </a:r>
            <a:r>
              <a:rPr lang="zh-CN" altLang="en-US" sz="1200" dirty="0"/>
              <a:t>中对象数不可能为负，也即存款总数不会小于</a:t>
            </a:r>
            <a:r>
              <a:rPr lang="en-US" altLang="zh-CN" sz="1200" dirty="0"/>
              <a:t>0</a:t>
            </a:r>
            <a:r>
              <a:rPr lang="zh-CN" altLang="en-US" sz="1200" dirty="0"/>
              <a:t>，保证了平摊代价之和始终是实际代价之和的上界。</a:t>
            </a:r>
            <a:endParaRPr lang="en-US" altLang="zh-CN"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0693E295-95ED-416E-8BFB-BAA7C55F350F}" type="slidenum">
              <a:rPr lang="zh-CN" altLang="en-US" smtClean="0"/>
              <a:pPr/>
              <a:t>13</a:t>
            </a:fld>
            <a:endParaRPr lang="zh-CN" altLang="en-US"/>
          </a:p>
        </p:txBody>
      </p:sp>
    </p:spTree>
    <p:extLst>
      <p:ext uri="{BB962C8B-B14F-4D97-AF65-F5344CB8AC3E}">
        <p14:creationId xmlns:p14="http://schemas.microsoft.com/office/powerpoint/2010/main" val="1429808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a:t>我们再来看一下在二进制计数器上的记账法分析。这里要回答两个问题，第一是如何对饮</a:t>
            </a:r>
            <a:r>
              <a:rPr kumimoji="1" lang="en-US" altLang="zh-CN" dirty="0"/>
              <a:t>INCREMENT</a:t>
            </a:r>
            <a:r>
              <a:rPr kumimoji="1" lang="zh-CN" altLang="en-US" dirty="0"/>
              <a:t>操作收费，第二个问题是把收费记在哪里。</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14</a:t>
            </a:fld>
            <a:endParaRPr kumimoji="1" lang="zh-CN" altLang="en-US"/>
          </a:p>
        </p:txBody>
      </p:sp>
    </p:spTree>
    <p:extLst>
      <p:ext uri="{BB962C8B-B14F-4D97-AF65-F5344CB8AC3E}">
        <p14:creationId xmlns:p14="http://schemas.microsoft.com/office/powerpoint/2010/main" val="3777817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dirty="0"/>
              <a:t>我们注意到，每次</a:t>
            </a:r>
            <a:r>
              <a:rPr kumimoji="1" lang="en-US" altLang="zh-CN" dirty="0"/>
              <a:t>INCREMENT</a:t>
            </a:r>
            <a:r>
              <a:rPr kumimoji="1" lang="zh-CN" altLang="en-US" dirty="0"/>
              <a:t>操作，都只会把一个</a:t>
            </a:r>
            <a:r>
              <a:rPr kumimoji="1" lang="en-US" altLang="zh-CN" dirty="0"/>
              <a:t>0</a:t>
            </a:r>
            <a:r>
              <a:rPr kumimoji="1" lang="zh-CN" altLang="en-US" dirty="0"/>
              <a:t>反转为</a:t>
            </a:r>
            <a:r>
              <a:rPr kumimoji="1" lang="en-US" altLang="zh-CN" dirty="0"/>
              <a:t>1</a:t>
            </a:r>
            <a:r>
              <a:rPr kumimoji="1" lang="zh-CN" altLang="en-US" dirty="0"/>
              <a:t>，但可能会把多个</a:t>
            </a:r>
            <a:r>
              <a:rPr kumimoji="1" lang="en-US" altLang="zh-CN" dirty="0"/>
              <a:t>1</a:t>
            </a:r>
            <a:r>
              <a:rPr kumimoji="1" lang="zh-CN" altLang="en-US" dirty="0"/>
              <a:t>反转为</a:t>
            </a:r>
            <a:r>
              <a:rPr kumimoji="1" lang="en-US" altLang="zh-CN" dirty="0"/>
              <a:t>0</a:t>
            </a:r>
            <a:r>
              <a:rPr kumimoji="1" lang="zh-CN" altLang="en-US" dirty="0"/>
              <a:t>。显然，</a:t>
            </a:r>
            <a:r>
              <a:rPr kumimoji="1" lang="en-US" altLang="zh-CN" dirty="0"/>
              <a:t>INCREMENT</a:t>
            </a:r>
            <a:r>
              <a:rPr kumimoji="1" lang="zh-CN" altLang="en-US" dirty="0"/>
              <a:t>操作的实际代价为反转的次数。我们可以考虑在把</a:t>
            </a:r>
            <a:r>
              <a:rPr kumimoji="1" lang="en-US" altLang="zh-CN" dirty="0"/>
              <a:t>0</a:t>
            </a:r>
            <a:r>
              <a:rPr kumimoji="1" lang="zh-CN" altLang="en-US" dirty="0"/>
              <a:t>反转为</a:t>
            </a:r>
            <a:r>
              <a:rPr kumimoji="1" lang="en-US" altLang="zh-CN" dirty="0"/>
              <a:t>1</a:t>
            </a:r>
            <a:r>
              <a:rPr kumimoji="1" lang="zh-CN" altLang="en-US" dirty="0"/>
              <a:t>的时候，多收</a:t>
            </a:r>
            <a:r>
              <a:rPr kumimoji="1" lang="en-US" altLang="zh-CN" dirty="0"/>
              <a:t>1</a:t>
            </a:r>
            <a:r>
              <a:rPr kumimoji="1" lang="zh-CN" altLang="en-US" dirty="0"/>
              <a:t>元费用放在这个</a:t>
            </a:r>
            <a:r>
              <a:rPr kumimoji="1" lang="en-US" altLang="zh-CN" dirty="0"/>
              <a:t>1</a:t>
            </a:r>
            <a:r>
              <a:rPr kumimoji="1" lang="zh-CN" altLang="en-US" dirty="0"/>
              <a:t>上，这样后续把</a:t>
            </a:r>
            <a:r>
              <a:rPr kumimoji="1" lang="en-US" altLang="zh-CN" dirty="0"/>
              <a:t>1</a:t>
            </a:r>
            <a:r>
              <a:rPr kumimoji="1" lang="zh-CN" altLang="en-US" dirty="0"/>
              <a:t>反转成</a:t>
            </a:r>
            <a:r>
              <a:rPr kumimoji="1" lang="en-US" altLang="zh-CN" dirty="0"/>
              <a:t>0</a:t>
            </a:r>
            <a:r>
              <a:rPr kumimoji="1" lang="zh-CN" altLang="en-US" dirty="0"/>
              <a:t>的实际代价，就可以用存放在</a:t>
            </a:r>
            <a:r>
              <a:rPr kumimoji="1" lang="en-US" altLang="zh-CN" dirty="0"/>
              <a:t>1</a:t>
            </a:r>
            <a:r>
              <a:rPr kumimoji="1" lang="zh-CN" altLang="en-US" dirty="0"/>
              <a:t>上的</a:t>
            </a:r>
            <a:r>
              <a:rPr kumimoji="1" lang="en-US" altLang="zh-CN" dirty="0"/>
              <a:t>1</a:t>
            </a:r>
            <a:r>
              <a:rPr kumimoji="1" lang="zh-CN" altLang="en-US" dirty="0"/>
              <a:t>元钱支付。于是，</a:t>
            </a:r>
            <a:r>
              <a:rPr kumimoji="1" lang="en-US" altLang="zh-CN" dirty="0"/>
              <a:t>INCREMENT</a:t>
            </a:r>
            <a:r>
              <a:rPr kumimoji="1" lang="zh-CN" altLang="en-US" dirty="0"/>
              <a:t>操作的平摊代价就为</a:t>
            </a:r>
            <a:r>
              <a:rPr kumimoji="1" lang="en-US" altLang="zh-CN" dirty="0"/>
              <a:t>2</a:t>
            </a:r>
            <a:r>
              <a:rPr kumimoji="1" lang="zh-CN" altLang="en-US" dirty="0"/>
              <a:t>。同样，在二进制计数器上，总存款不可能为负数，因而平摊代价之和仍然是实际代价之和的上界。</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15</a:t>
            </a:fld>
            <a:endParaRPr kumimoji="1" lang="zh-CN" altLang="en-US"/>
          </a:p>
        </p:txBody>
      </p:sp>
    </p:spTree>
    <p:extLst>
      <p:ext uri="{BB962C8B-B14F-4D97-AF65-F5344CB8AC3E}">
        <p14:creationId xmlns:p14="http://schemas.microsoft.com/office/powerpoint/2010/main" val="3452688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Hans" altLang="en-US" dirty="0"/>
              <a:t>下面我们来做一个练习题，巩固一下记账法的</a:t>
            </a:r>
            <a:r>
              <a:rPr kumimoji="1" lang="zh-CN" altLang="en-US" dirty="0"/>
              <a:t>平摊分析方法</a:t>
            </a:r>
            <a:r>
              <a:rPr kumimoji="1" lang="zh-Hans" altLang="en-US" dirty="0"/>
              <a:t>。</a:t>
            </a:r>
            <a:r>
              <a:rPr kumimoji="1" lang="zh-CN" altLang="en-US" dirty="0"/>
              <a:t>假设我们希望不仅能使一个计数器增值，也能使之复位至零。请说明如何将计数器实现为一个位数组，使得对一个初始为零的计数器，任一包含</a:t>
            </a:r>
            <a:r>
              <a:rPr kumimoji="1" lang="en-US" altLang="zh-Hans" dirty="0"/>
              <a:t>n</a:t>
            </a:r>
            <a:r>
              <a:rPr kumimoji="1" lang="zh-CN" altLang="en-US" dirty="0"/>
              <a:t>个</a:t>
            </a:r>
            <a:r>
              <a:rPr kumimoji="1" lang="en-US" altLang="zh-Hans" dirty="0"/>
              <a:t>INCREMENT</a:t>
            </a:r>
            <a:r>
              <a:rPr kumimoji="1" lang="zh-CN" altLang="en-US" dirty="0"/>
              <a:t>和</a:t>
            </a:r>
            <a:r>
              <a:rPr kumimoji="1" lang="en-US" altLang="zh-Hans" dirty="0"/>
              <a:t>RESET</a:t>
            </a:r>
            <a:r>
              <a:rPr kumimoji="1" lang="zh-CN" altLang="en-US" dirty="0"/>
              <a:t>操作的序列的运行时间为</a:t>
            </a:r>
            <a:r>
              <a:rPr kumimoji="1" lang="en-US" altLang="zh-Hans" dirty="0"/>
              <a:t>O(n)</a:t>
            </a:r>
            <a:r>
              <a:rPr kumimoji="1" lang="zh-CN" altLang="en-US" dirty="0"/>
              <a:t>，大家先思考才这个问题。</a:t>
            </a:r>
            <a:endParaRPr kumimoji="1" lang="en-US" altLang="zh-Hans"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Hans" dirty="0"/>
          </a:p>
          <a:p>
            <a:endParaRPr kumimoji="1" lang="zh-CN" altLang="en-US" dirty="0"/>
          </a:p>
        </p:txBody>
      </p:sp>
      <p:sp>
        <p:nvSpPr>
          <p:cNvPr id="4" name="幻灯片编号占位符 3"/>
          <p:cNvSpPr>
            <a:spLocks noGrp="1"/>
          </p:cNvSpPr>
          <p:nvPr>
            <p:ph type="sldNum" sz="quarter" idx="10"/>
          </p:nvPr>
        </p:nvSpPr>
        <p:spPr/>
        <p:txBody>
          <a:bodyPr/>
          <a:lstStyle/>
          <a:p>
            <a:fld id="{65CB7060-05D7-CF48-A845-1D20084F0E0E}" type="slidenum">
              <a:rPr kumimoji="1" lang="zh-CN" altLang="en-US" smtClean="0"/>
              <a:t>16</a:t>
            </a:fld>
            <a:endParaRPr kumimoji="1" lang="zh-CN" altLang="en-US"/>
          </a:p>
        </p:txBody>
      </p:sp>
    </p:spTree>
    <p:extLst>
      <p:ext uri="{BB962C8B-B14F-4D97-AF65-F5344CB8AC3E}">
        <p14:creationId xmlns:p14="http://schemas.microsoft.com/office/powerpoint/2010/main" val="4242206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a:t>相信很多同学已经有了自己的答案，这里的关键问题是如何保证</a:t>
            </a:r>
            <a:r>
              <a:rPr kumimoji="1" lang="en-US" altLang="zh-CN" dirty="0"/>
              <a:t>RESET</a:t>
            </a:r>
            <a:r>
              <a:rPr kumimoji="1" lang="zh-CN" altLang="en-US" dirty="0"/>
              <a:t>操作，不需要每次都重置</a:t>
            </a:r>
            <a:r>
              <a:rPr kumimoji="1" lang="en-US" altLang="zh-CN" dirty="0"/>
              <a:t>k</a:t>
            </a:r>
            <a:r>
              <a:rPr kumimoji="1" lang="zh-CN" altLang="en-US" dirty="0"/>
              <a:t>个比特。可以考虑对</a:t>
            </a:r>
            <a:r>
              <a:rPr kumimoji="1" lang="en-US" altLang="zh-CN" sz="1200" dirty="0"/>
              <a:t>INCREMENT</a:t>
            </a:r>
            <a:r>
              <a:rPr kumimoji="1" lang="zh-CN" altLang="en-US" sz="1200" dirty="0"/>
              <a:t>操作的</a:t>
            </a:r>
            <a:r>
              <a:rPr kumimoji="1" lang="en-US" altLang="zh-CN" sz="1200" dirty="0"/>
              <a:t>0</a:t>
            </a:r>
            <a:r>
              <a:rPr kumimoji="1" lang="zh-CN" altLang="en-US" sz="1200" dirty="0"/>
              <a:t>反转为</a:t>
            </a:r>
            <a:r>
              <a:rPr kumimoji="1" lang="en-US" altLang="zh-CN" sz="1200" dirty="0"/>
              <a:t>1</a:t>
            </a:r>
            <a:r>
              <a:rPr kumimoji="1" lang="zh-CN" altLang="en-US" sz="1200" dirty="0"/>
              <a:t>多收</a:t>
            </a:r>
            <a:r>
              <a:rPr kumimoji="1" lang="en-US" altLang="zh-CN" sz="1200" dirty="0"/>
              <a:t>3</a:t>
            </a:r>
            <a:r>
              <a:rPr kumimoji="1" lang="zh-CN" altLang="en-US" sz="1200" dirty="0"/>
              <a:t>元费用，</a:t>
            </a:r>
            <a:r>
              <a:rPr kumimoji="1" lang="en-US" altLang="zh-CN" sz="1200" dirty="0"/>
              <a:t>1</a:t>
            </a:r>
            <a:r>
              <a:rPr kumimoji="1" lang="zh-CN" altLang="en-US" sz="1200" dirty="0"/>
              <a:t>元用于将来的</a:t>
            </a:r>
            <a:r>
              <a:rPr kumimoji="1" lang="en-US" altLang="zh-CN" sz="1200" dirty="0"/>
              <a:t>1</a:t>
            </a:r>
            <a:r>
              <a:rPr kumimoji="1" lang="zh-CN" altLang="en-US" sz="1200" dirty="0"/>
              <a:t>反转为</a:t>
            </a:r>
            <a:r>
              <a:rPr kumimoji="1" lang="en-US" altLang="zh-CN" sz="1200" dirty="0"/>
              <a:t>0</a:t>
            </a:r>
            <a:r>
              <a:rPr kumimoji="1" lang="zh-CN" altLang="en-US" sz="1200" dirty="0"/>
              <a:t>，另外两元用于</a:t>
            </a:r>
            <a:r>
              <a:rPr kumimoji="1" lang="en-US" altLang="zh-CN" sz="1200" dirty="0"/>
              <a:t>RESET</a:t>
            </a:r>
            <a:r>
              <a:rPr kumimoji="1" lang="zh-CN" altLang="en-US" sz="1200" dirty="0"/>
              <a:t>复位至</a:t>
            </a:r>
            <a:r>
              <a:rPr kumimoji="1" lang="en-US" altLang="zh-CN" sz="1200" dirty="0"/>
              <a:t>0</a:t>
            </a:r>
            <a:r>
              <a:rPr kumimoji="1" lang="zh-CN" altLang="en-US" sz="1200" dirty="0"/>
              <a:t>。为此我们增加</a:t>
            </a:r>
            <a:r>
              <a:rPr kumimoji="1" lang="en-US" altLang="zh-CN" sz="1200" dirty="0"/>
              <a:t>k</a:t>
            </a:r>
            <a:r>
              <a:rPr kumimoji="1" lang="zh-CN" altLang="en-US" sz="1200" dirty="0"/>
              <a:t>个比特的</a:t>
            </a:r>
            <a:r>
              <a:rPr kumimoji="1" lang="en-US" altLang="zh-CN" sz="1200" dirty="0"/>
              <a:t>RESET</a:t>
            </a:r>
            <a:r>
              <a:rPr kumimoji="1" lang="zh-CN" altLang="en-US" sz="1200" dirty="0"/>
              <a:t>数组，当</a:t>
            </a:r>
            <a:r>
              <a:rPr kumimoji="1" lang="en-US" altLang="zh-CN" sz="1200" dirty="0"/>
              <a:t>INCREMENT</a:t>
            </a:r>
            <a:r>
              <a:rPr kumimoji="1" lang="zh-CN" altLang="en-US" sz="1200" dirty="0"/>
              <a:t>操作吧</a:t>
            </a:r>
            <a:r>
              <a:rPr kumimoji="1" lang="en-US" altLang="zh-CN" sz="1200" dirty="0"/>
              <a:t>0</a:t>
            </a:r>
            <a:r>
              <a:rPr kumimoji="1" lang="zh-CN" altLang="en-US" sz="1200" dirty="0"/>
              <a:t>反转为</a:t>
            </a:r>
            <a:r>
              <a:rPr kumimoji="1" lang="en-US" altLang="zh-CN" sz="1200" dirty="0"/>
              <a:t>1</a:t>
            </a:r>
            <a:r>
              <a:rPr kumimoji="1" lang="zh-CN" altLang="en-US" sz="1200" dirty="0"/>
              <a:t>时，同时把</a:t>
            </a:r>
            <a:r>
              <a:rPr kumimoji="1" lang="en-US" altLang="zh-CN" sz="1200" dirty="0"/>
              <a:t>RESET</a:t>
            </a:r>
            <a:r>
              <a:rPr kumimoji="1" lang="zh-CN" altLang="en-US" sz="1200" dirty="0"/>
              <a:t>数组对应为置位</a:t>
            </a:r>
            <a:r>
              <a:rPr kumimoji="1" lang="en-US" altLang="zh-CN" sz="1200" dirty="0"/>
              <a:t>1</a:t>
            </a:r>
            <a:r>
              <a:rPr kumimoji="1" lang="zh-CN" altLang="en-US" sz="1200" dirty="0"/>
              <a:t>，并存储</a:t>
            </a:r>
            <a:r>
              <a:rPr kumimoji="1" lang="en-US" altLang="zh-CN" sz="1200" dirty="0"/>
              <a:t>2</a:t>
            </a:r>
            <a:r>
              <a:rPr kumimoji="1" lang="zh-CN" altLang="en-US" sz="1200" dirty="0"/>
              <a:t>元钱到这个</a:t>
            </a:r>
            <a:r>
              <a:rPr kumimoji="1" lang="en-US" altLang="zh-CN" sz="1200" dirty="0"/>
              <a:t>1</a:t>
            </a:r>
            <a:r>
              <a:rPr kumimoji="1" lang="zh-CN" altLang="en-US" sz="1200" dirty="0"/>
              <a:t>上，用于支付</a:t>
            </a:r>
            <a:r>
              <a:rPr kumimoji="1" lang="en-US" altLang="zh-CN" sz="1200" dirty="0"/>
              <a:t>RESET</a:t>
            </a:r>
            <a:r>
              <a:rPr kumimoji="1" lang="zh-CN" altLang="en-US" sz="1200" dirty="0"/>
              <a:t>是的复位开销。好，以上我们讲解了平摊分析的记账法。</a:t>
            </a:r>
            <a:endParaRPr kumimoji="1" lang="en-US" altLang="zh-Hans" dirty="0"/>
          </a:p>
          <a:p>
            <a:endParaRPr kumimoji="1" lang="zh-CN" altLang="en-US" dirty="0"/>
          </a:p>
        </p:txBody>
      </p:sp>
      <p:sp>
        <p:nvSpPr>
          <p:cNvPr id="4" name="幻灯片编号占位符 3"/>
          <p:cNvSpPr>
            <a:spLocks noGrp="1"/>
          </p:cNvSpPr>
          <p:nvPr>
            <p:ph type="sldNum" sz="quarter" idx="10"/>
          </p:nvPr>
        </p:nvSpPr>
        <p:spPr/>
        <p:txBody>
          <a:bodyPr/>
          <a:lstStyle/>
          <a:p>
            <a:fld id="{65CB7060-05D7-CF48-A845-1D20084F0E0E}" type="slidenum">
              <a:rPr kumimoji="1" lang="zh-CN" altLang="en-US" smtClean="0"/>
              <a:t>17</a:t>
            </a:fld>
            <a:endParaRPr kumimoji="1" lang="zh-CN" altLang="en-US"/>
          </a:p>
        </p:txBody>
      </p:sp>
    </p:spTree>
    <p:extLst>
      <p:ext uri="{BB962C8B-B14F-4D97-AF65-F5344CB8AC3E}">
        <p14:creationId xmlns:p14="http://schemas.microsoft.com/office/powerpoint/2010/main" val="1264057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dirty="0"/>
              <a:t>下面我们来讲解平摊分析的势能法。</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18</a:t>
            </a:fld>
            <a:endParaRPr kumimoji="1" lang="zh-CN" altLang="en-US"/>
          </a:p>
        </p:txBody>
      </p:sp>
    </p:spTree>
    <p:extLst>
      <p:ext uri="{BB962C8B-B14F-4D97-AF65-F5344CB8AC3E}">
        <p14:creationId xmlns:p14="http://schemas.microsoft.com/office/powerpoint/2010/main" val="2020399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势能法和记账法，既有联系又有差别。势能法也可以理解为对某些操作多做收费，但与记账法不同的是，势能法多收的费用体现为势能的增加，而不是把存款存储在某些特定的对象之上，这种势能的增加是体现在整个数据结构之上的，当后续的操作使得势能减少时，释放出来的势能可用于抵消该操作的额外开销。</a:t>
            </a:r>
          </a:p>
          <a:p>
            <a:endParaRPr kumimoji="1" lang="zh-CN" altLang="en-US" dirty="0"/>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19</a:t>
            </a:fld>
            <a:endParaRPr kumimoji="1" lang="zh-CN" altLang="en-US"/>
          </a:p>
        </p:txBody>
      </p:sp>
    </p:spTree>
    <p:extLst>
      <p:ext uri="{BB962C8B-B14F-4D97-AF65-F5344CB8AC3E}">
        <p14:creationId xmlns:p14="http://schemas.microsoft.com/office/powerpoint/2010/main" val="2832598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课程的主要内容包括包括以下几方面。首先，我们会大家简单地介绍一下平摊分析的基本概念。然后，我们为大家介绍一下平衡分析的三种分析方法，包括聚集分析方法、记账法和势能法，其中势能法是我们需要重点掌握的方法。最后，我们再用动态表这个例子，来展示如何应用上述三种平摊分析方法。</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2</a:t>
            </a:fld>
            <a:endParaRPr kumimoji="1" lang="zh-CN" altLang="en-US"/>
          </a:p>
        </p:txBody>
      </p:sp>
    </p:spTree>
    <p:extLst>
      <p:ext uri="{BB962C8B-B14F-4D97-AF65-F5344CB8AC3E}">
        <p14:creationId xmlns:p14="http://schemas.microsoft.com/office/powerpoint/2010/main" val="359817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势能法的核心是定义合适的势函数。</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20</a:t>
            </a:fld>
            <a:endParaRPr kumimoji="1" lang="zh-CN" altLang="en-US"/>
          </a:p>
        </p:txBody>
      </p:sp>
    </p:spTree>
    <p:extLst>
      <p:ext uri="{BB962C8B-B14F-4D97-AF65-F5344CB8AC3E}">
        <p14:creationId xmlns:p14="http://schemas.microsoft.com/office/powerpoint/2010/main" val="3539143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势能法的核心是定义合适的势函数。</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21</a:t>
            </a:fld>
            <a:endParaRPr kumimoji="1" lang="zh-CN" altLang="en-US"/>
          </a:p>
        </p:txBody>
      </p:sp>
    </p:spTree>
    <p:extLst>
      <p:ext uri="{BB962C8B-B14F-4D97-AF65-F5344CB8AC3E}">
        <p14:creationId xmlns:p14="http://schemas.microsoft.com/office/powerpoint/2010/main" val="3774323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势能法的核心是定义合适的势函数。</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22</a:t>
            </a:fld>
            <a:endParaRPr kumimoji="1" lang="zh-CN" altLang="en-US"/>
          </a:p>
        </p:txBody>
      </p:sp>
    </p:spTree>
    <p:extLst>
      <p:ext uri="{BB962C8B-B14F-4D97-AF65-F5344CB8AC3E}">
        <p14:creationId xmlns:p14="http://schemas.microsoft.com/office/powerpoint/2010/main" val="2804914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25</a:t>
            </a:fld>
            <a:endParaRPr kumimoji="1" lang="zh-CN" altLang="en-US"/>
          </a:p>
        </p:txBody>
      </p:sp>
    </p:spTree>
    <p:extLst>
      <p:ext uri="{BB962C8B-B14F-4D97-AF65-F5344CB8AC3E}">
        <p14:creationId xmlns:p14="http://schemas.microsoft.com/office/powerpoint/2010/main" val="3663691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693E295-95ED-416E-8BFB-BAA7C55F350F}" type="slidenum">
              <a:rPr lang="zh-CN" altLang="en-US" smtClean="0"/>
              <a:pPr/>
              <a:t>41</a:t>
            </a:fld>
            <a:endParaRPr lang="zh-CN" altLang="en-US"/>
          </a:p>
        </p:txBody>
      </p:sp>
    </p:spTree>
    <p:extLst>
      <p:ext uri="{BB962C8B-B14F-4D97-AF65-F5344CB8AC3E}">
        <p14:creationId xmlns:p14="http://schemas.microsoft.com/office/powerpoint/2010/main" val="3714640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693E295-95ED-416E-8BFB-BAA7C55F350F}" type="slidenum">
              <a:rPr lang="zh-CN" altLang="en-US" smtClean="0"/>
              <a:pPr/>
              <a:t>42</a:t>
            </a:fld>
            <a:endParaRPr lang="zh-CN" altLang="en-US"/>
          </a:p>
        </p:txBody>
      </p:sp>
    </p:spTree>
    <p:extLst>
      <p:ext uri="{BB962C8B-B14F-4D97-AF65-F5344CB8AC3E}">
        <p14:creationId xmlns:p14="http://schemas.microsoft.com/office/powerpoint/2010/main" val="3862012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693E295-95ED-416E-8BFB-BAA7C55F350F}" type="slidenum">
              <a:rPr lang="zh-CN" altLang="en-US" smtClean="0"/>
              <a:pPr/>
              <a:t>43</a:t>
            </a:fld>
            <a:endParaRPr lang="zh-CN" altLang="en-US"/>
          </a:p>
        </p:txBody>
      </p:sp>
    </p:spTree>
    <p:extLst>
      <p:ext uri="{BB962C8B-B14F-4D97-AF65-F5344CB8AC3E}">
        <p14:creationId xmlns:p14="http://schemas.microsoft.com/office/powerpoint/2010/main" val="252801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们来理解一下什么是平摊分析。平摊分析的初衷是来解决这样一个问题：我们知道，在分析算法的最坏情形时间复杂度的时候，我们通常都用关键操作的最坏情形执行时间，乘上这个操作的调用次数，来得到这个算法的运行时间上界。但是这样的分析并不总是奏效，往往高估了运行时间上界。但是如果改成用这个操作的平均调用次数来分析，概念上我们得到的是平均运行时间，而不是运行时间上界。我们今天介绍的平摊分析，能够帮助我们更准确的分析一个算法的运行时间上界。</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3</a:t>
            </a:fld>
            <a:endParaRPr kumimoji="1" lang="zh-CN" altLang="en-US"/>
          </a:p>
        </p:txBody>
      </p:sp>
    </p:spTree>
    <p:extLst>
      <p:ext uri="{BB962C8B-B14F-4D97-AF65-F5344CB8AC3E}">
        <p14:creationId xmlns:p14="http://schemas.microsoft.com/office/powerpoint/2010/main" val="2855465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下面我们就来分别介绍三种平摊分析的方法，首先我们来介绍聚集分析方法。</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4</a:t>
            </a:fld>
            <a:endParaRPr kumimoji="1" lang="zh-CN" altLang="en-US"/>
          </a:p>
        </p:txBody>
      </p:sp>
    </p:spTree>
    <p:extLst>
      <p:ext uri="{BB962C8B-B14F-4D97-AF65-F5344CB8AC3E}">
        <p14:creationId xmlns:p14="http://schemas.microsoft.com/office/powerpoint/2010/main" val="834236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a:t>我们先看见一个例子，在一个栈结构上，我们引入一个额外的</a:t>
            </a:r>
            <a:r>
              <a:rPr lang="en-US" altLang="zh-CN" dirty="0"/>
              <a:t>MULTIPOP</a:t>
            </a:r>
            <a:r>
              <a:rPr lang="zh-CN" altLang="en-US" dirty="0"/>
              <a:t>操作，它可以弹出栈顶至多</a:t>
            </a:r>
            <a:r>
              <a:rPr lang="en-US" altLang="zh-CN" dirty="0"/>
              <a:t>k</a:t>
            </a:r>
            <a:r>
              <a:rPr lang="zh-CN" altLang="en-US" dirty="0"/>
              <a:t>个对象。这时，我们观察</a:t>
            </a:r>
            <a:r>
              <a:rPr lang="en-US" altLang="zh-CN" dirty="0"/>
              <a:t>PUSH</a:t>
            </a:r>
            <a:r>
              <a:rPr lang="zh-CN" altLang="en-US" dirty="0"/>
              <a:t>、</a:t>
            </a:r>
            <a:r>
              <a:rPr lang="en-US" altLang="zh-CN" dirty="0"/>
              <a:t>POP</a:t>
            </a:r>
            <a:r>
              <a:rPr lang="zh-CN" altLang="en-US" dirty="0"/>
              <a:t>和</a:t>
            </a:r>
            <a:r>
              <a:rPr lang="en-US" altLang="zh-CN" dirty="0"/>
              <a:t>MULTIPOP</a:t>
            </a:r>
            <a:r>
              <a:rPr lang="zh-CN" altLang="en-US" dirty="0"/>
              <a:t>操作的运行时间，</a:t>
            </a:r>
            <a:r>
              <a:rPr lang="en-US" altLang="zh-CN" dirty="0"/>
              <a:t>PUSH</a:t>
            </a:r>
            <a:r>
              <a:rPr lang="zh-CN" altLang="en-US" dirty="0"/>
              <a:t>和</a:t>
            </a:r>
            <a:r>
              <a:rPr lang="en-US" altLang="zh-CN" dirty="0"/>
              <a:t>POP</a:t>
            </a:r>
            <a:r>
              <a:rPr lang="zh-CN" altLang="en-US" dirty="0"/>
              <a:t>的运行时间都是</a:t>
            </a:r>
            <a:r>
              <a:rPr lang="en-US" altLang="zh-CN" dirty="0"/>
              <a:t>O(1)</a:t>
            </a:r>
            <a:r>
              <a:rPr lang="zh-CN" altLang="en-US" dirty="0"/>
              <a:t>，但</a:t>
            </a:r>
            <a:r>
              <a:rPr lang="en-US" altLang="zh-CN" dirty="0"/>
              <a:t>MULTIPOP</a:t>
            </a:r>
            <a:r>
              <a:rPr lang="zh-CN" altLang="en-US" dirty="0"/>
              <a:t>的运行时间是</a:t>
            </a:r>
            <a:r>
              <a:rPr lang="el-GR" altLang="zh-CN" dirty="0"/>
              <a:t>Ο(</a:t>
            </a:r>
            <a:r>
              <a:rPr lang="en-US" altLang="zh-CN" dirty="0"/>
              <a:t>min(</a:t>
            </a:r>
            <a:r>
              <a:rPr lang="en-US" altLang="zh-CN" dirty="0" err="1"/>
              <a:t>k,s</a:t>
            </a:r>
            <a:r>
              <a:rPr lang="en-US" altLang="zh-CN" dirty="0"/>
              <a:t>))</a:t>
            </a:r>
            <a:r>
              <a:rPr lang="zh-CN" altLang="en-US" dirty="0"/>
              <a:t>，其中</a:t>
            </a:r>
            <a:r>
              <a:rPr lang="en-US" altLang="zh-CN" dirty="0"/>
              <a:t>s</a:t>
            </a:r>
            <a:r>
              <a:rPr lang="zh-CN" altLang="en-US" dirty="0"/>
              <a:t>为栈中对象个数。</a:t>
            </a:r>
          </a:p>
        </p:txBody>
      </p:sp>
      <p:sp>
        <p:nvSpPr>
          <p:cNvPr id="4" name="灯片编号占位符 3"/>
          <p:cNvSpPr>
            <a:spLocks noGrp="1"/>
          </p:cNvSpPr>
          <p:nvPr>
            <p:ph type="sldNum" sz="quarter" idx="10"/>
          </p:nvPr>
        </p:nvSpPr>
        <p:spPr/>
        <p:txBody>
          <a:bodyPr/>
          <a:lstStyle/>
          <a:p>
            <a:fld id="{0693E295-95ED-416E-8BFB-BAA7C55F350F}"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dirty="0"/>
              <a:t>在这种情况下，我们来分析有</a:t>
            </a:r>
            <a:r>
              <a:rPr kumimoji="1" lang="en-US" altLang="zh-CN" dirty="0"/>
              <a:t>N</a:t>
            </a:r>
            <a:r>
              <a:rPr kumimoji="1" lang="zh-CN" altLang="en-US" dirty="0"/>
              <a:t>个栈操作的序列，他的总运行时间会是多少呢？按照通常的最坏情形运行时间分析的方法，我们会考虑每一个操作都可能是</a:t>
            </a:r>
            <a:r>
              <a:rPr kumimoji="1" lang="en-US" altLang="zh-CN" dirty="0"/>
              <a:t>MULTIPOP</a:t>
            </a:r>
            <a:r>
              <a:rPr kumimoji="1" lang="zh-CN" altLang="en-US" dirty="0"/>
              <a:t>，而每个</a:t>
            </a:r>
            <a:r>
              <a:rPr kumimoji="1" lang="en-US" altLang="zh-CN" dirty="0"/>
              <a:t>MULTIPOP</a:t>
            </a:r>
            <a:r>
              <a:rPr kumimoji="1" lang="zh-CN" altLang="en-US" dirty="0"/>
              <a:t>都可能是</a:t>
            </a:r>
            <a:r>
              <a:rPr kumimoji="1" lang="el-GR" altLang="zh-CN" dirty="0"/>
              <a:t>Ο(</a:t>
            </a:r>
            <a:r>
              <a:rPr kumimoji="1" lang="en-US" altLang="zh-CN" dirty="0"/>
              <a:t>n)</a:t>
            </a:r>
            <a:r>
              <a:rPr kumimoji="1" lang="zh-CN" altLang="en-US" dirty="0"/>
              <a:t>，那么，总运行时间就变成了</a:t>
            </a:r>
            <a:r>
              <a:rPr kumimoji="1" lang="el-GR" altLang="zh-CN" dirty="0"/>
              <a:t>Ο(</a:t>
            </a:r>
            <a:r>
              <a:rPr kumimoji="1" lang="en-US" altLang="zh-CN" dirty="0"/>
              <a:t>n</a:t>
            </a:r>
            <a:r>
              <a:rPr kumimoji="1" lang="en-US" altLang="zh-CN" baseline="30000" dirty="0"/>
              <a:t>2</a:t>
            </a:r>
            <a:r>
              <a:rPr kumimoji="1" lang="en-US" altLang="zh-CN" dirty="0"/>
              <a:t>)</a:t>
            </a:r>
            <a:r>
              <a:rPr kumimoji="1" lang="zh-CN" altLang="en-US" dirty="0"/>
              <a:t>。很显然这并不是一个紧的上界。</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6</a:t>
            </a:fld>
            <a:endParaRPr kumimoji="1" lang="zh-CN" altLang="en-US"/>
          </a:p>
        </p:txBody>
      </p:sp>
    </p:spTree>
    <p:extLst>
      <p:ext uri="{BB962C8B-B14F-4D97-AF65-F5344CB8AC3E}">
        <p14:creationId xmlns:p14="http://schemas.microsoft.com/office/powerpoint/2010/main" val="3148517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事实上我们知道，任何被弹出栈的对象，都首先应该被压入栈，而被压入栈的对象的个数肯定不超过</a:t>
            </a:r>
            <a:r>
              <a:rPr lang="en-US" altLang="zh-CN" dirty="0"/>
              <a:t>n</a:t>
            </a:r>
            <a:r>
              <a:rPr lang="zh-CN" altLang="en-US" dirty="0"/>
              <a:t>，也就是</a:t>
            </a:r>
            <a:r>
              <a:rPr lang="en-US" altLang="zh-CN" dirty="0"/>
              <a:t>O(n)</a:t>
            </a:r>
            <a:r>
              <a:rPr lang="zh-CN" altLang="en-US" dirty="0"/>
              <a:t>，所以</a:t>
            </a:r>
            <a:r>
              <a:rPr lang="en-US" altLang="zh-CN" dirty="0"/>
              <a:t>POP</a:t>
            </a:r>
            <a:r>
              <a:rPr lang="zh-CN" altLang="en-US" dirty="0"/>
              <a:t>和</a:t>
            </a:r>
            <a:r>
              <a:rPr lang="en-US" altLang="zh-CN" dirty="0"/>
              <a:t>MULTIPOP </a:t>
            </a:r>
            <a:r>
              <a:rPr lang="zh-CN" altLang="en-US" dirty="0"/>
              <a:t>弹出的对象数也为</a:t>
            </a:r>
            <a:r>
              <a:rPr lang="el-GR" altLang="zh-CN" dirty="0"/>
              <a:t>Ο(</a:t>
            </a:r>
            <a:r>
              <a:rPr lang="en-US" altLang="zh-CN" dirty="0"/>
              <a:t>n)</a:t>
            </a:r>
            <a:r>
              <a:rPr lang="zh-CN" altLang="en-US" dirty="0"/>
              <a:t>，于是平摊下来，每个操作的平摊时间就是</a:t>
            </a:r>
            <a:r>
              <a:rPr lang="en-US" altLang="zh-CN" dirty="0"/>
              <a:t>O(1)</a:t>
            </a:r>
            <a:r>
              <a:rPr lang="zh-CN" altLang="en-US" dirty="0"/>
              <a:t>。这里我们就是通过总的运行时间求平均得到了每个操作的平摊时间，这种平摊分析的方法就是聚集法。大家注意到在我们的分析当中并没有做任何操作序列的概率分布假设，我们得到的每个操作的平摊时间也并不完全等同于这个操作的平均运行时间。</a:t>
            </a:r>
            <a:endParaRPr lang="en-US" altLang="zh-CN" dirty="0"/>
          </a:p>
        </p:txBody>
      </p:sp>
      <p:sp>
        <p:nvSpPr>
          <p:cNvPr id="4" name="灯片编号占位符 3"/>
          <p:cNvSpPr>
            <a:spLocks noGrp="1"/>
          </p:cNvSpPr>
          <p:nvPr>
            <p:ph type="sldNum" sz="quarter" idx="10"/>
          </p:nvPr>
        </p:nvSpPr>
        <p:spPr/>
        <p:txBody>
          <a:bodyPr/>
          <a:lstStyle/>
          <a:p>
            <a:fld id="{0693E295-95ED-416E-8BFB-BAA7C55F350F}"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a:t>下面我们再来看另外个例子，二进制计数器。我们的这个二进制计时器是一个</a:t>
            </a:r>
            <a:r>
              <a:rPr kumimoji="1" lang="en-US" altLang="zh-CN" dirty="0"/>
              <a:t>k</a:t>
            </a:r>
            <a:r>
              <a:rPr kumimoji="1" lang="zh-CN" altLang="en-US" dirty="0"/>
              <a:t>位二进制计数器，在它上面只有一个</a:t>
            </a:r>
            <a:r>
              <a:rPr kumimoji="1" lang="en-US" altLang="zh-CN" dirty="0"/>
              <a:t>INCREMENT</a:t>
            </a:r>
            <a:r>
              <a:rPr kumimoji="1" lang="zh-CN" altLang="en-US" dirty="0"/>
              <a:t>操作，显然单次</a:t>
            </a:r>
            <a:r>
              <a:rPr kumimoji="1" lang="en-US" altLang="zh-CN" dirty="0"/>
              <a:t>INCREMENT</a:t>
            </a:r>
            <a:r>
              <a:rPr kumimoji="1" lang="zh-CN" altLang="en-US" dirty="0"/>
              <a:t>操作的运行时间是大</a:t>
            </a:r>
            <a:r>
              <a:rPr kumimoji="1" lang="el-GR" altLang="zh-CN" dirty="0"/>
              <a:t>Ο(</a:t>
            </a:r>
            <a:r>
              <a:rPr kumimoji="1" lang="en-US" altLang="zh-CN" dirty="0"/>
              <a:t>k)</a:t>
            </a:r>
            <a:r>
              <a:rPr kumimoji="1" lang="zh-CN" altLang="en-US" dirty="0"/>
              <a:t>，如果直接计算，那么</a:t>
            </a:r>
            <a:r>
              <a:rPr kumimoji="1" lang="en-US" altLang="zh-CN" dirty="0"/>
              <a:t>n</a:t>
            </a:r>
            <a:r>
              <a:rPr kumimoji="1" lang="zh-CN" altLang="en-US" dirty="0"/>
              <a:t>个</a:t>
            </a:r>
            <a:r>
              <a:rPr kumimoji="1" lang="en-US" altLang="zh-CN" dirty="0"/>
              <a:t>INCREMENT</a:t>
            </a:r>
            <a:r>
              <a:rPr kumimoji="1" lang="zh-CN" altLang="en-US" dirty="0"/>
              <a:t>操作的总运行时间就应当是</a:t>
            </a:r>
            <a:r>
              <a:rPr kumimoji="1" lang="el-GR" altLang="zh-CN" dirty="0"/>
              <a:t>Ο(</a:t>
            </a:r>
            <a:r>
              <a:rPr kumimoji="1" lang="en-US" altLang="zh-CN" dirty="0" err="1"/>
              <a:t>nk</a:t>
            </a:r>
            <a:r>
              <a:rPr kumimoji="1" lang="en-US" altLang="zh-CN" dirty="0"/>
              <a:t>)</a:t>
            </a:r>
            <a:r>
              <a:rPr kumimoji="1" lang="zh-CN" altLang="en-US" dirty="0"/>
              <a:t>。这会是一个紧的上界吗？</a:t>
            </a:r>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8</a:t>
            </a:fld>
            <a:endParaRPr kumimoji="1" lang="zh-CN" altLang="en-US"/>
          </a:p>
        </p:txBody>
      </p:sp>
    </p:spTree>
    <p:extLst>
      <p:ext uri="{BB962C8B-B14F-4D97-AF65-F5344CB8AC3E}">
        <p14:creationId xmlns:p14="http://schemas.microsoft.com/office/powerpoint/2010/main" val="337945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dirty="0"/>
              <a:t>如果仔细分析这</a:t>
            </a:r>
            <a:r>
              <a:rPr kumimoji="1" lang="en-US" altLang="zh-CN" dirty="0"/>
              <a:t>n</a:t>
            </a:r>
            <a:r>
              <a:rPr kumimoji="1" lang="zh-CN" altLang="en-US" dirty="0"/>
              <a:t>个</a:t>
            </a:r>
            <a:r>
              <a:rPr kumimoji="1" lang="en-US" altLang="zh-CN" dirty="0"/>
              <a:t>INCREMENT</a:t>
            </a:r>
            <a:r>
              <a:rPr kumimoji="1" lang="zh-CN" altLang="en-US" dirty="0"/>
              <a:t>操作的序列，我们会发现，如右图所示，每次操作，</a:t>
            </a:r>
            <a:r>
              <a:rPr kumimoji="1" lang="en-US" altLang="zh-CN" dirty="0"/>
              <a:t>A[0]</a:t>
            </a:r>
            <a:r>
              <a:rPr kumimoji="1" lang="zh-CN" altLang="en-US" dirty="0"/>
              <a:t>位都会反转；但每两次操作，</a:t>
            </a:r>
            <a:r>
              <a:rPr kumimoji="1" lang="en-US" altLang="zh-CN" dirty="0"/>
              <a:t>A[1]</a:t>
            </a:r>
            <a:r>
              <a:rPr kumimoji="1" lang="zh-CN" altLang="en-US" dirty="0"/>
              <a:t>位才会反转一次；以此类推，每</a:t>
            </a:r>
            <a:r>
              <a:rPr kumimoji="1" lang="en-US" altLang="zh-CN" dirty="0"/>
              <a:t>2</a:t>
            </a:r>
            <a:r>
              <a:rPr kumimoji="1" lang="en-US" altLang="zh-CN" baseline="30000" dirty="0"/>
              <a:t>i</a:t>
            </a:r>
            <a:r>
              <a:rPr kumimoji="1" lang="zh-CN" altLang="en-US" dirty="0"/>
              <a:t>次操作， </a:t>
            </a:r>
            <a:r>
              <a:rPr kumimoji="1" lang="en-US" altLang="zh-CN" dirty="0"/>
              <a:t>A[</a:t>
            </a:r>
            <a:r>
              <a:rPr kumimoji="1" lang="en-US" altLang="zh-CN" dirty="0" err="1"/>
              <a:t>i</a:t>
            </a:r>
            <a:r>
              <a:rPr kumimoji="1" lang="en-US" altLang="zh-CN" dirty="0"/>
              <a:t>]</a:t>
            </a:r>
            <a:r>
              <a:rPr kumimoji="1" lang="zh-CN" altLang="en-US" dirty="0"/>
              <a:t>位才会反转一次。</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dirty="0"/>
              <a:t>总的反转次数，我们计算一下会得到，是小于</a:t>
            </a:r>
            <a:r>
              <a:rPr kumimoji="1" lang="en-US" altLang="zh-CN" dirty="0"/>
              <a:t>2n</a:t>
            </a:r>
            <a:r>
              <a:rPr kumimoji="1" lang="zh-CN" altLang="en-US" dirty="0"/>
              <a:t>的。于是，我们得到</a:t>
            </a:r>
            <a:r>
              <a:rPr kumimoji="1" lang="en-US" altLang="zh-CN" dirty="0"/>
              <a:t>INCREMENT</a:t>
            </a:r>
            <a:r>
              <a:rPr kumimoji="1" lang="zh-CN" altLang="en-US" dirty="0"/>
              <a:t>操作的平摊时间是</a:t>
            </a:r>
            <a:r>
              <a:rPr kumimoji="1" lang="en-US" altLang="zh-CN" dirty="0"/>
              <a:t>O(1)</a:t>
            </a:r>
            <a:r>
              <a:rPr kumimoji="1" lang="zh-CN" altLang="en-US" dirty="0"/>
              <a:t>。以上，我们介绍了平摊分析的聚集法。</a:t>
            </a:r>
            <a:endParaRPr kumimoji="1" lang="en-US" altLang="zh-CN" dirty="0"/>
          </a:p>
        </p:txBody>
      </p:sp>
      <p:sp>
        <p:nvSpPr>
          <p:cNvPr id="4" name="灯片编号占位符 3"/>
          <p:cNvSpPr>
            <a:spLocks noGrp="1"/>
          </p:cNvSpPr>
          <p:nvPr>
            <p:ph type="sldNum" sz="quarter" idx="5"/>
          </p:nvPr>
        </p:nvSpPr>
        <p:spPr/>
        <p:txBody>
          <a:bodyPr/>
          <a:lstStyle/>
          <a:p>
            <a:fld id="{65CB7060-05D7-CF48-A845-1D20084F0E0E}" type="slidenum">
              <a:rPr kumimoji="1" lang="zh-CN" altLang="en-US" smtClean="0"/>
              <a:t>9</a:t>
            </a:fld>
            <a:endParaRPr kumimoji="1" lang="zh-CN" altLang="en-US"/>
          </a:p>
        </p:txBody>
      </p:sp>
    </p:spTree>
    <p:extLst>
      <p:ext uri="{BB962C8B-B14F-4D97-AF65-F5344CB8AC3E}">
        <p14:creationId xmlns:p14="http://schemas.microsoft.com/office/powerpoint/2010/main" val="4234346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mj-lt"/>
                <a:ea typeface="+mj-ea"/>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atin typeface="+mn-lt"/>
                <a:ea typeface="+mn-e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C87ED2D-594E-4093-83EF-625C2A534819}" type="slidenum">
              <a:rPr lang="en-US" altLang="zh-CN" smtClean="0"/>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770B2FF-0757-4231-A19C-92D810332D90}" type="slidenum">
              <a:rPr lang="en-US" altLang="zh-CN" smtClean="0"/>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A04F77B-C5C3-46B2-9DDC-9D1F64CE4E47}" type="slidenum">
              <a:rPr lang="en-US" altLang="zh-CN" smtClean="0"/>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8229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57200" y="3938588"/>
            <a:ext cx="8229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20DFD15-1772-4A7A-9794-0F219FE1BCE6}" type="slidenum">
              <a:rPr lang="en-US" altLang="zh-CN" smtClean="0"/>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r>
              <a:rPr lang="zh-CN" altLang="en-US" noProof="0"/>
              <a:t>单击图标添加表格</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5DBEA6A-2126-4650-849B-46A58B48ABB9}" type="slidenum">
              <a:rPr lang="en-US" altLang="zh-CN" smtClean="0"/>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幻灯片编号占位符 4"/>
          <p:cNvSpPr>
            <a:spLocks noGrp="1"/>
          </p:cNvSpPr>
          <p:nvPr>
            <p:ph type="sldNum" sz="quarter" idx="12"/>
          </p:nvPr>
        </p:nvSpPr>
        <p:spPr/>
        <p:txBody>
          <a:bodyPr/>
          <a:lstStyle/>
          <a:p>
            <a:pPr>
              <a:defRPr/>
            </a:pPr>
            <a:fld id="{EB8E367E-ADCC-41C8-B15D-A1E6B0662331}" type="slidenum">
              <a:rPr lang="en-US" altLang="zh-CN" smtClean="0"/>
              <a:pPr>
                <a:defRPr/>
              </a:pPr>
              <a:t>‹#›</a:t>
            </a:fld>
            <a:endParaRPr lang="en-US" altLang="zh-CN"/>
          </a:p>
        </p:txBody>
      </p:sp>
    </p:spTree>
    <p:extLst>
      <p:ext uri="{BB962C8B-B14F-4D97-AF65-F5344CB8AC3E}">
        <p14:creationId xmlns:p14="http://schemas.microsoft.com/office/powerpoint/2010/main" val="277324400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862EF07-F8AA-4856-A8D2-9E0B251222CE}" type="slidenum">
              <a:rPr lang="en-US" altLang="zh-CN" smtClean="0"/>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498CAB6-4222-4BE9-A4AC-A6A6E3FAF802}" type="slidenum">
              <a:rPr lang="en-US" altLang="zh-CN" smtClean="0"/>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CDE8676-6A7E-4635-A9DF-B935547A2401}" type="slidenum">
              <a:rPr lang="en-US" altLang="zh-CN" smtClean="0"/>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AE9E05A-058A-43D8-A1C8-CDCB6CBEF237}" type="slidenum">
              <a:rPr lang="en-US" altLang="zh-CN" smtClean="0"/>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B9E8F2F-D2F1-48BF-93C1-7BCFD1190391}" type="slidenum">
              <a:rPr lang="en-US" altLang="zh-CN" smtClean="0"/>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0752DC06-4A0E-46EB-952E-862C02F67A13}" type="slidenum">
              <a:rPr lang="en-US" altLang="zh-CN" smtClean="0"/>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B6DC138-9AF3-4243-99F5-5B50104CE512}" type="slidenum">
              <a:rPr lang="en-US" altLang="zh-CN" smtClean="0"/>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715449F-6722-4100-86CE-6761A575E01B}" type="slidenum">
              <a:rPr lang="en-US" altLang="zh-CN" smtClean="0"/>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tif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tile tx="0" ty="0" sx="100000" sy="100000" flip="none" algn="tl"/>
        </a:blip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2291" name="Rectangle 3"/>
          <p:cNvSpPr>
            <a:spLocks noGrp="1" noChangeArrowheads="1"/>
          </p:cNvSpPr>
          <p:nvPr>
            <p:ph type="body" idx="1"/>
          </p:nvPr>
        </p:nvSpPr>
        <p:spPr bwMode="auto">
          <a:xfrm>
            <a:off x="457200" y="12192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400799"/>
            <a:ext cx="16002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400799"/>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chemeClr val="accent6">
                    <a:lumMod val="20000"/>
                    <a:lumOff val="80000"/>
                  </a:schemeClr>
                </a:solidFill>
                <a:latin typeface="华文新魏"/>
                <a:ea typeface="华文新魏"/>
                <a:cs typeface="华文新魏"/>
              </a:defRPr>
            </a:lvl1pPr>
          </a:lstStyle>
          <a:p>
            <a:pPr>
              <a:defRPr/>
            </a:pPr>
            <a:endParaRPr lang="en-US" altLang="zh-CN"/>
          </a:p>
        </p:txBody>
      </p:sp>
      <p:sp>
        <p:nvSpPr>
          <p:cNvPr id="1030" name="Rectangle 6"/>
          <p:cNvSpPr>
            <a:spLocks noGrp="1" noChangeArrowheads="1"/>
          </p:cNvSpPr>
          <p:nvPr>
            <p:ph type="sldNum" sz="quarter" idx="4"/>
          </p:nvPr>
        </p:nvSpPr>
        <p:spPr bwMode="auto">
          <a:xfrm>
            <a:off x="8077200" y="6400799"/>
            <a:ext cx="609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CECEEF"/>
                </a:solidFill>
                <a:latin typeface="Times New Roman"/>
                <a:ea typeface="宋体" pitchFamily="2" charset="-122"/>
                <a:cs typeface="Times New Roman"/>
              </a:defRPr>
            </a:lvl1pPr>
          </a:lstStyle>
          <a:p>
            <a:pPr>
              <a:defRPr/>
            </a:pPr>
            <a:fld id="{EB8E367E-ADCC-41C8-B15D-A1E6B0662331}"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9" r:id="rId14"/>
    <p:sldLayoutId id="2147483680" r:id="rId15"/>
  </p:sldLayoutIdLst>
  <p:hf hdr="0" ftr="0" dt="0"/>
  <p:txStyles>
    <p:titleStyle>
      <a:lvl1pPr algn="ctr" rtl="0" eaLnBrk="1" fontAlgn="base" hangingPunct="1">
        <a:spcBef>
          <a:spcPct val="0"/>
        </a:spcBef>
        <a:spcAft>
          <a:spcPct val="0"/>
        </a:spcAft>
        <a:defRPr sz="3600" baseline="0">
          <a:solidFill>
            <a:schemeClr val="tx2"/>
          </a:solidFill>
          <a:latin typeface="+mj-lt"/>
          <a:ea typeface="+mj-ea"/>
          <a:cs typeface="Times New Roman" pitchFamily="18" charset="0"/>
        </a:defRPr>
      </a:lvl1pPr>
      <a:lvl2pPr algn="ctr" rtl="0" eaLnBrk="1" fontAlgn="base" hangingPunct="1">
        <a:spcBef>
          <a:spcPct val="0"/>
        </a:spcBef>
        <a:spcAft>
          <a:spcPct val="0"/>
        </a:spcAft>
        <a:defRPr sz="4400">
          <a:solidFill>
            <a:schemeClr val="tx2"/>
          </a:solidFill>
          <a:latin typeface="Times New Roman" pitchFamily="18" charset="0"/>
          <a:ea typeface="宋体" pitchFamily="2" charset="-122"/>
          <a:cs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ea typeface="宋体" pitchFamily="2" charset="-122"/>
          <a:cs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ea typeface="宋体" pitchFamily="2" charset="-122"/>
          <a:cs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ea typeface="宋体" pitchFamily="2" charset="-122"/>
          <a:cs typeface="Times New Roman" pitchFamily="18" charset="0"/>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lnSpc>
          <a:spcPct val="120000"/>
        </a:lnSpc>
        <a:spcBef>
          <a:spcPct val="20000"/>
        </a:spcBef>
        <a:spcAft>
          <a:spcPct val="0"/>
        </a:spcAft>
        <a:buChar char="•"/>
        <a:defRPr sz="2400" baseline="0">
          <a:solidFill>
            <a:schemeClr val="tx1"/>
          </a:solidFill>
          <a:latin typeface="Times New Roman"/>
          <a:ea typeface="+mn-ea"/>
          <a:cs typeface="Times New Roman" pitchFamily="18" charset="0"/>
        </a:defRPr>
      </a:lvl1pPr>
      <a:lvl2pPr marL="742950" indent="-285750" algn="l" rtl="0" eaLnBrk="1" fontAlgn="base" hangingPunct="1">
        <a:lnSpc>
          <a:spcPct val="120000"/>
        </a:lnSpc>
        <a:spcBef>
          <a:spcPct val="20000"/>
        </a:spcBef>
        <a:spcAft>
          <a:spcPct val="0"/>
        </a:spcAft>
        <a:buChar char="–"/>
        <a:defRPr sz="2000" baseline="0">
          <a:solidFill>
            <a:schemeClr val="tx1"/>
          </a:solidFill>
          <a:latin typeface="Times New Roman"/>
          <a:ea typeface="+mn-ea"/>
          <a:cs typeface="Times New Roman" pitchFamily="18" charset="0"/>
        </a:defRPr>
      </a:lvl2pPr>
      <a:lvl3pPr marL="1143000" indent="-228600" algn="l" rtl="0" eaLnBrk="1" fontAlgn="base" hangingPunct="1">
        <a:lnSpc>
          <a:spcPct val="120000"/>
        </a:lnSpc>
        <a:spcBef>
          <a:spcPct val="20000"/>
        </a:spcBef>
        <a:spcAft>
          <a:spcPct val="0"/>
        </a:spcAft>
        <a:buChar char="•"/>
        <a:defRPr sz="2000" baseline="0">
          <a:solidFill>
            <a:schemeClr val="tx1"/>
          </a:solidFill>
          <a:latin typeface="Times New Roman"/>
          <a:ea typeface="+mn-ea"/>
          <a:cs typeface="Times New Roman" pitchFamily="18" charset="0"/>
        </a:defRPr>
      </a:lvl3pPr>
      <a:lvl4pPr marL="1600200" indent="-228600" algn="l" rtl="0" eaLnBrk="1" fontAlgn="base" hangingPunct="1">
        <a:lnSpc>
          <a:spcPct val="120000"/>
        </a:lnSpc>
        <a:spcBef>
          <a:spcPct val="20000"/>
        </a:spcBef>
        <a:spcAft>
          <a:spcPct val="0"/>
        </a:spcAft>
        <a:buChar char="–"/>
        <a:defRPr sz="2000" baseline="0">
          <a:solidFill>
            <a:schemeClr val="tx1"/>
          </a:solidFill>
          <a:latin typeface="Times New Roman"/>
          <a:ea typeface="+mn-ea"/>
          <a:cs typeface="Times New Roman" pitchFamily="18" charset="0"/>
        </a:defRPr>
      </a:lvl4pPr>
      <a:lvl5pPr marL="2057400" indent="-228600" algn="l" rtl="0" eaLnBrk="1" fontAlgn="base" hangingPunct="1">
        <a:lnSpc>
          <a:spcPct val="120000"/>
        </a:lnSpc>
        <a:spcBef>
          <a:spcPct val="20000"/>
        </a:spcBef>
        <a:spcAft>
          <a:spcPct val="0"/>
        </a:spcAft>
        <a:buChar char="»"/>
        <a:defRPr sz="2000" baseline="0">
          <a:solidFill>
            <a:schemeClr val="tx1"/>
          </a:solidFill>
          <a:latin typeface="Times New Roman"/>
          <a:ea typeface="+mn-ea"/>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8.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0.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tags" Target="../tags/tag2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audio" Target="../media/media28.m4a"/><Relationship Id="rId7" Type="http://schemas.openxmlformats.org/officeDocument/2006/relationships/oleObject" Target="../embeddings/oleObject5.bin"/><Relationship Id="rId2" Type="http://schemas.microsoft.com/office/2007/relationships/media" Target="../media/media28.m4a"/><Relationship Id="rId1" Type="http://schemas.openxmlformats.org/officeDocument/2006/relationships/vmlDrawing" Target="../drawings/vmlDrawing3.vml"/><Relationship Id="rId6" Type="http://schemas.openxmlformats.org/officeDocument/2006/relationships/image" Target="../media/image3.wmf"/><Relationship Id="rId5" Type="http://schemas.openxmlformats.org/officeDocument/2006/relationships/oleObject" Target="../embeddings/oleObject4.bin"/><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22.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24.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media32.m4a"/><Relationship Id="rId2" Type="http://schemas.microsoft.com/office/2007/relationships/media" Target="../media/media32.m4a"/><Relationship Id="rId1" Type="http://schemas.openxmlformats.org/officeDocument/2006/relationships/tags" Target="../tags/tag25.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2" Type="http://schemas.microsoft.com/office/2007/relationships/media" Target="../media/media33.m4a"/><Relationship Id="rId1" Type="http://schemas.openxmlformats.org/officeDocument/2006/relationships/tags" Target="../tags/tag26.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2" Type="http://schemas.microsoft.com/office/2007/relationships/media" Target="../media/media34.m4a"/><Relationship Id="rId1" Type="http://schemas.openxmlformats.org/officeDocument/2006/relationships/tags" Target="../tags/tag27.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2" Type="http://schemas.microsoft.com/office/2007/relationships/media" Target="../media/media35.m4a"/><Relationship Id="rId1" Type="http://schemas.openxmlformats.org/officeDocument/2006/relationships/tags" Target="../tags/tag28.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2.m4a"/><Relationship Id="rId7" Type="http://schemas.openxmlformats.org/officeDocument/2006/relationships/image" Target="../media/image8.emf"/><Relationship Id="rId2" Type="http://schemas.microsoft.com/office/2007/relationships/media" Target="../media/media42.m4a"/><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3.m4a"/><Relationship Id="rId7" Type="http://schemas.openxmlformats.org/officeDocument/2006/relationships/image" Target="../media/image8.emf"/><Relationship Id="rId2" Type="http://schemas.microsoft.com/office/2007/relationships/media" Target="../media/media43.m4a"/><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2.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wmf"/><Relationship Id="rId3" Type="http://schemas.microsoft.com/office/2007/relationships/media" Target="../media/media8.m4a"/><Relationship Id="rId7" Type="http://schemas.openxmlformats.org/officeDocument/2006/relationships/oleObject" Target="../embeddings/oleObject1.bin"/><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notesSlide" Target="../notesSlides/notesSlide8.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4.emf"/><Relationship Id="rId4" Type="http://schemas.openxmlformats.org/officeDocument/2006/relationships/audio" Target="../media/media8.m4a"/><Relationship Id="rId9"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microsoft.com/office/2007/relationships/media" Target="../media/media9.m4a"/><Relationship Id="rId7" Type="http://schemas.openxmlformats.org/officeDocument/2006/relationships/image" Target="../media/image6.png"/><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notesSlide" Target="../notesSlides/notesSlide9.xml"/><Relationship Id="rId5" Type="http://schemas.openxmlformats.org/officeDocument/2006/relationships/slideLayout" Target="../slideLayouts/slideLayout2.xml"/><Relationship Id="rId10" Type="http://schemas.openxmlformats.org/officeDocument/2006/relationships/image" Target="../media/image2.png"/><Relationship Id="rId4" Type="http://schemas.openxmlformats.org/officeDocument/2006/relationships/audio" Target="../media/media9.m4a"/><Relationship Id="rId9"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sz="4400" dirty="0"/>
              <a:t>平摊分析</a:t>
            </a:r>
            <a:endParaRPr kumimoji="1" lang="zh-CN" altLang="en-US" dirty="0"/>
          </a:p>
        </p:txBody>
      </p:sp>
      <p:sp>
        <p:nvSpPr>
          <p:cNvPr id="3" name="副标题 2"/>
          <p:cNvSpPr>
            <a:spLocks noGrp="1"/>
          </p:cNvSpPr>
          <p:nvPr>
            <p:ph type="subTitle" idx="1"/>
          </p:nvPr>
        </p:nvSpPr>
        <p:spPr/>
        <p:txBody>
          <a:bodyPr anchor="b"/>
          <a:lstStyle/>
          <a:p>
            <a:r>
              <a:rPr kumimoji="1" lang="zh-CN" altLang="en-US" dirty="0"/>
              <a:t>北京大学</a:t>
            </a:r>
            <a:r>
              <a:rPr kumimoji="1" lang="en-US" altLang="zh-CN" dirty="0"/>
              <a:t> </a:t>
            </a:r>
            <a:r>
              <a:rPr kumimoji="1" lang="zh-CN" altLang="en-US" dirty="0"/>
              <a:t>信息科学技术学院</a:t>
            </a:r>
            <a:endParaRPr kumimoji="1" lang="en-US" altLang="zh-CN" dirty="0"/>
          </a:p>
        </p:txBody>
      </p:sp>
      <p:sp>
        <p:nvSpPr>
          <p:cNvPr id="4" name="幻灯片编号占位符 3"/>
          <p:cNvSpPr>
            <a:spLocks noGrp="1"/>
          </p:cNvSpPr>
          <p:nvPr>
            <p:ph type="sldNum" sz="quarter" idx="4294967295"/>
          </p:nvPr>
        </p:nvSpPr>
        <p:spPr>
          <a:xfrm>
            <a:off x="7010400" y="6245225"/>
            <a:ext cx="2133600" cy="476250"/>
          </a:xfrm>
        </p:spPr>
        <p:txBody>
          <a:bodyPr/>
          <a:lstStyle/>
          <a:p>
            <a:pPr>
              <a:defRPr/>
            </a:pPr>
            <a:fld id="{75312873-1E34-4FC8-AEA9-4B0ED206E8AE}" type="slidenum">
              <a:rPr lang="en-US" altLang="zh-CN" smtClean="0"/>
              <a:pPr>
                <a:defRPr/>
              </a:pPr>
              <a:t>1</a:t>
            </a:fld>
            <a:endParaRPr lang="en-US" altLang="zh-CN" dirty="0"/>
          </a:p>
        </p:txBody>
      </p:sp>
      <p:sp>
        <p:nvSpPr>
          <p:cNvPr id="5" name="文本框 4"/>
          <p:cNvSpPr txBox="1"/>
          <p:nvPr/>
        </p:nvSpPr>
        <p:spPr>
          <a:xfrm>
            <a:off x="471353" y="526534"/>
            <a:ext cx="3057247" cy="584776"/>
          </a:xfrm>
          <a:prstGeom prst="rect">
            <a:avLst/>
          </a:prstGeom>
          <a:noFill/>
        </p:spPr>
        <p:txBody>
          <a:bodyPr wrap="none" rtlCol="0">
            <a:spAutoFit/>
          </a:bodyPr>
          <a:lstStyle/>
          <a:p>
            <a:r>
              <a:rPr kumimoji="1" lang="zh-CN" altLang="en-US" sz="3200" dirty="0">
                <a:latin typeface="+mj-ea"/>
                <a:ea typeface="+mj-ea"/>
              </a:rPr>
              <a:t>算法设计与分析</a:t>
            </a:r>
          </a:p>
        </p:txBody>
      </p:sp>
      <p:pic>
        <p:nvPicPr>
          <p:cNvPr id="6" name="音频 5">
            <a:hlinkClick r:id="" action="ppaction://media"/>
            <a:extLst>
              <a:ext uri="{FF2B5EF4-FFF2-40B4-BE49-F238E27FC236}">
                <a16:creationId xmlns:a16="http://schemas.microsoft.com/office/drawing/2014/main" id="{797C4901-EF9B-2A49-AE8E-7F29434261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461027904"/>
      </p:ext>
    </p:extLst>
  </p:cSld>
  <p:clrMapOvr>
    <a:masterClrMapping/>
  </p:clrMapOvr>
  <mc:AlternateContent xmlns:mc="http://schemas.openxmlformats.org/markup-compatibility/2006" xmlns:p14="http://schemas.microsoft.com/office/powerpoint/2010/main">
    <mc:Choice Requires="p14">
      <p:transition spd="slow" p14:dur="2000" advTm="8450"/>
    </mc:Choice>
    <mc:Fallback xmlns="">
      <p:transition spd="slow" advTm="8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平摊分析</a:t>
            </a:r>
            <a:r>
              <a:rPr lang="en-US" altLang="zh-CN"/>
              <a:t>——</a:t>
            </a:r>
            <a:r>
              <a:rPr lang="zh-CN" altLang="en-US"/>
              <a:t>记账法</a:t>
            </a:r>
          </a:p>
        </p:txBody>
      </p:sp>
      <p:pic>
        <p:nvPicPr>
          <p:cNvPr id="2" name="音频 1">
            <a:hlinkClick r:id="" action="ppaction://media"/>
            <a:extLst>
              <a:ext uri="{FF2B5EF4-FFF2-40B4-BE49-F238E27FC236}">
                <a16:creationId xmlns:a16="http://schemas.microsoft.com/office/drawing/2014/main" id="{C2F0E7B9-962A-1A48-9B4C-5645476BF3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654486107"/>
      </p:ext>
    </p:extLst>
  </p:cSld>
  <p:clrMapOvr>
    <a:masterClrMapping/>
  </p:clrMapOvr>
  <mc:AlternateContent xmlns:mc="http://schemas.openxmlformats.org/markup-compatibility/2006" xmlns:p14="http://schemas.microsoft.com/office/powerpoint/2010/main">
    <mc:Choice Requires="p14">
      <p:transition spd="slow" p14:dur="2000" advTm="7234"/>
    </mc:Choice>
    <mc:Fallback xmlns="">
      <p:transition spd="slow" advTm="7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记账法</a:t>
            </a:r>
          </a:p>
        </p:txBody>
      </p:sp>
      <p:sp>
        <p:nvSpPr>
          <p:cNvPr id="3" name="内容占位符 2"/>
          <p:cNvSpPr>
            <a:spLocks noGrp="1"/>
          </p:cNvSpPr>
          <p:nvPr>
            <p:ph idx="1"/>
          </p:nvPr>
        </p:nvSpPr>
        <p:spPr/>
        <p:txBody>
          <a:bodyPr/>
          <a:lstStyle/>
          <a:p>
            <a:pPr>
              <a:lnSpc>
                <a:spcPct val="110000"/>
              </a:lnSpc>
            </a:pPr>
            <a:r>
              <a:rPr lang="zh-CN" altLang="en-US" sz="2400" dirty="0"/>
              <a:t>对不同的操作赋予不同的费用，某些操作的费用比它们的实际代价或多或少。</a:t>
            </a:r>
          </a:p>
          <a:p>
            <a:pPr>
              <a:lnSpc>
                <a:spcPct val="110000"/>
              </a:lnSpc>
            </a:pPr>
            <a:r>
              <a:rPr lang="zh-CN" altLang="en-US" sz="2400" dirty="0"/>
              <a:t>我们对一个操作的收费的数量称为平摊代价。</a:t>
            </a:r>
            <a:endParaRPr lang="en-US" altLang="zh-CN" sz="2400" dirty="0"/>
          </a:p>
          <a:p>
            <a:pPr lvl="1">
              <a:lnSpc>
                <a:spcPct val="110000"/>
              </a:lnSpc>
            </a:pPr>
            <a:r>
              <a:rPr lang="zh-CN" altLang="en-US" sz="2400" dirty="0">
                <a:solidFill>
                  <a:schemeClr val="accent2">
                    <a:lumMod val="75000"/>
                  </a:schemeClr>
                </a:solidFill>
              </a:rPr>
              <a:t>当一个操作的平摊代价超过了它的实际代价时，两者的差值就被当作存款，并赋予数据结构中的一些特定对象，可以用来补偿那些平摊代价低于其实际代价的操作。</a:t>
            </a:r>
            <a:endParaRPr lang="en-US" altLang="zh-CN" sz="2400" dirty="0">
              <a:solidFill>
                <a:schemeClr val="accent2">
                  <a:lumMod val="75000"/>
                </a:schemeClr>
              </a:solidFill>
            </a:endParaRPr>
          </a:p>
        </p:txBody>
      </p:sp>
      <p:pic>
        <p:nvPicPr>
          <p:cNvPr id="7" name="音频 6">
            <a:hlinkClick r:id="" action="ppaction://media"/>
            <a:extLst>
              <a:ext uri="{FF2B5EF4-FFF2-40B4-BE49-F238E27FC236}">
                <a16:creationId xmlns:a16="http://schemas.microsoft.com/office/drawing/2014/main" id="{F344CED4-28D1-C947-A35E-861E089C085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096337498"/>
      </p:ext>
    </p:extLst>
  </p:cSld>
  <p:clrMapOvr>
    <a:masterClrMapping/>
  </p:clrMapOvr>
  <mc:AlternateContent xmlns:mc="http://schemas.openxmlformats.org/markup-compatibility/2006">
    <mc:Choice xmlns:p14="http://schemas.microsoft.com/office/powerpoint/2010/main" Requires="p14">
      <p:transition spd="slow" p14:dur="2000" advTm="44144"/>
    </mc:Choice>
    <mc:Fallback>
      <p:transition spd="slow" advTm="44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记账法</a:t>
            </a:r>
          </a:p>
        </p:txBody>
      </p:sp>
      <p:sp>
        <p:nvSpPr>
          <p:cNvPr id="3" name="内容占位符 2"/>
          <p:cNvSpPr>
            <a:spLocks noGrp="1"/>
          </p:cNvSpPr>
          <p:nvPr>
            <p:ph idx="1"/>
          </p:nvPr>
        </p:nvSpPr>
        <p:spPr/>
        <p:txBody>
          <a:bodyPr/>
          <a:lstStyle/>
          <a:p>
            <a:pPr>
              <a:lnSpc>
                <a:spcPct val="110000"/>
              </a:lnSpc>
            </a:pPr>
            <a:r>
              <a:rPr lang="zh-CN" altLang="en-US" sz="2400" dirty="0"/>
              <a:t>对不同的操作赋予不同的费用，某些操作的费用比它们的实际代价或多或少。</a:t>
            </a:r>
          </a:p>
          <a:p>
            <a:pPr>
              <a:lnSpc>
                <a:spcPct val="110000"/>
              </a:lnSpc>
            </a:pPr>
            <a:r>
              <a:rPr lang="zh-CN" altLang="en-US" sz="2400" dirty="0"/>
              <a:t>我们对一个操作的收费的数量称为平摊代价。</a:t>
            </a:r>
            <a:endParaRPr lang="en-US" altLang="zh-CN" sz="2400" dirty="0"/>
          </a:p>
          <a:p>
            <a:pPr lvl="1">
              <a:lnSpc>
                <a:spcPct val="110000"/>
              </a:lnSpc>
            </a:pPr>
            <a:r>
              <a:rPr lang="zh-CN" altLang="en-US" sz="2400" dirty="0">
                <a:solidFill>
                  <a:schemeClr val="accent2">
                    <a:lumMod val="75000"/>
                  </a:schemeClr>
                </a:solidFill>
              </a:rPr>
              <a:t>当一个操作的平摊代价超过了它的实际代价时，两者的差值就被当作存款，并赋予数据结构中的一些特定对象，可以用来补偿那些平摊代价低于其实际代价的操作。</a:t>
            </a:r>
            <a:endParaRPr lang="en-US" altLang="zh-CN" sz="2400" dirty="0">
              <a:solidFill>
                <a:schemeClr val="accent2">
                  <a:lumMod val="75000"/>
                </a:schemeClr>
              </a:solidFill>
            </a:endParaRPr>
          </a:p>
          <a:p>
            <a:pPr>
              <a:lnSpc>
                <a:spcPct val="110000"/>
              </a:lnSpc>
            </a:pPr>
            <a:r>
              <a:rPr lang="zh-CN" altLang="en-US" sz="2400" dirty="0"/>
              <a:t>数据结构中存储的总存款等于总的平摊代价和总的实际代价之差。注意：</a:t>
            </a:r>
            <a:r>
              <a:rPr lang="zh-CN" altLang="en-US" sz="2400" dirty="0">
                <a:solidFill>
                  <a:schemeClr val="accent2">
                    <a:lumMod val="75000"/>
                  </a:schemeClr>
                </a:solidFill>
              </a:rPr>
              <a:t>总存款不能是负的</a:t>
            </a:r>
            <a:r>
              <a:rPr lang="zh-CN" altLang="en-US" sz="2400" dirty="0"/>
              <a:t>。</a:t>
            </a:r>
            <a:r>
              <a:rPr lang="en-US" altLang="zh-CN" sz="2400" dirty="0"/>
              <a:t>(</a:t>
            </a:r>
            <a:r>
              <a:rPr lang="en-US" altLang="zh-CN" sz="2400" dirty="0">
                <a:solidFill>
                  <a:srgbClr val="FF0000"/>
                </a:solidFill>
              </a:rPr>
              <a:t>?</a:t>
            </a:r>
            <a:r>
              <a:rPr lang="en-US" altLang="zh-CN" sz="2400" dirty="0"/>
              <a:t>)</a:t>
            </a:r>
            <a:endParaRPr lang="zh-CN" altLang="en-US" sz="2400" dirty="0"/>
          </a:p>
        </p:txBody>
      </p:sp>
      <p:pic>
        <p:nvPicPr>
          <p:cNvPr id="4" name="音频 3">
            <a:hlinkClick r:id="" action="ppaction://media"/>
            <a:extLst>
              <a:ext uri="{FF2B5EF4-FFF2-40B4-BE49-F238E27FC236}">
                <a16:creationId xmlns:a16="http://schemas.microsoft.com/office/drawing/2014/main" id="{9EE669E5-2358-B84B-A517-27E586D7AB5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698616418"/>
      </p:ext>
    </p:extLst>
  </p:cSld>
  <p:clrMapOvr>
    <a:masterClrMapping/>
  </p:clrMapOvr>
  <mc:AlternateContent xmlns:mc="http://schemas.openxmlformats.org/markup-compatibility/2006">
    <mc:Choice xmlns:p14="http://schemas.microsoft.com/office/powerpoint/2010/main" Requires="p14">
      <p:transition spd="slow" p14:dur="2000" advTm="24395"/>
    </mc:Choice>
    <mc:Fallback>
      <p:transition spd="slow" advTm="24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a:t>n</a:t>
            </a:r>
            <a:r>
              <a:rPr lang="zh-CN" altLang="en-US"/>
              <a:t>个栈操作的平摊时间</a:t>
            </a:r>
          </a:p>
        </p:txBody>
      </p:sp>
      <p:sp>
        <p:nvSpPr>
          <p:cNvPr id="3" name="内容占位符 2"/>
          <p:cNvSpPr>
            <a:spLocks noGrp="1"/>
          </p:cNvSpPr>
          <p:nvPr>
            <p:ph idx="1"/>
          </p:nvPr>
        </p:nvSpPr>
        <p:spPr/>
        <p:txBody>
          <a:bodyPr/>
          <a:lstStyle/>
          <a:p>
            <a:endParaRPr lang="en-US" altLang="zh-CN" sz="2800" dirty="0"/>
          </a:p>
          <a:p>
            <a:endParaRPr lang="en-US" altLang="zh-CN" sz="2800" dirty="0"/>
          </a:p>
          <a:p>
            <a:endParaRPr lang="en-US" altLang="zh-CN" sz="2800" dirty="0"/>
          </a:p>
          <a:p>
            <a:endParaRPr lang="en-US" altLang="zh-CN" sz="2800" dirty="0"/>
          </a:p>
          <a:p>
            <a:r>
              <a:rPr lang="zh-CN" altLang="en-US" sz="2400" dirty="0"/>
              <a:t>对</a:t>
            </a:r>
            <a:r>
              <a:rPr lang="en-US" altLang="zh-CN" sz="2400" b="1" dirty="0"/>
              <a:t>PUSH</a:t>
            </a:r>
            <a:r>
              <a:rPr lang="zh-CN" altLang="en-US" sz="2400" dirty="0"/>
              <a:t>操作多收费，多出来的</a:t>
            </a:r>
            <a:r>
              <a:rPr lang="en-US" altLang="zh-CN" sz="2400" b="1" dirty="0">
                <a:solidFill>
                  <a:srgbClr val="3C8C93"/>
                </a:solidFill>
              </a:rPr>
              <a:t>1</a:t>
            </a:r>
            <a:r>
              <a:rPr lang="zh-CN" altLang="en-US" sz="2400" dirty="0"/>
              <a:t>元钱放在入栈的对象上，待</a:t>
            </a:r>
            <a:r>
              <a:rPr lang="en-US" altLang="zh-CN" sz="2400" b="1" dirty="0"/>
              <a:t>POP</a:t>
            </a:r>
            <a:r>
              <a:rPr lang="zh-CN" altLang="en-US" sz="2400" dirty="0"/>
              <a:t>和</a:t>
            </a:r>
            <a:r>
              <a:rPr lang="en-US" altLang="zh-CN" sz="2400" b="1" dirty="0"/>
              <a:t>MULTIPOP</a:t>
            </a:r>
            <a:r>
              <a:rPr lang="zh-CN" altLang="en-US" sz="2400" dirty="0"/>
              <a:t>把该对象弹出栈时，恰好每个对象上的</a:t>
            </a:r>
            <a:r>
              <a:rPr lang="en-US" altLang="zh-CN" sz="2400" b="1" dirty="0">
                <a:solidFill>
                  <a:srgbClr val="3C8C93"/>
                </a:solidFill>
              </a:rPr>
              <a:t>1</a:t>
            </a:r>
            <a:r>
              <a:rPr lang="zh-CN" altLang="en-US" sz="2400" dirty="0"/>
              <a:t>元前抵消了操作的实际代价</a:t>
            </a:r>
            <a:endParaRPr lang="en-US" altLang="zh-CN" sz="2400" dirty="0"/>
          </a:p>
          <a:p>
            <a:r>
              <a:rPr lang="zh-CN" altLang="en-US" sz="2400" dirty="0"/>
              <a:t>因为栈</a:t>
            </a:r>
            <a:r>
              <a:rPr lang="en-US" altLang="zh-CN" sz="2400" b="1" i="1" dirty="0">
                <a:solidFill>
                  <a:srgbClr val="3C8C93"/>
                </a:solidFill>
              </a:rPr>
              <a:t>S</a:t>
            </a:r>
            <a:r>
              <a:rPr lang="zh-CN" altLang="en-US" sz="2400" dirty="0"/>
              <a:t>中对象数不可能为负，即存款不会小于</a:t>
            </a:r>
            <a:r>
              <a:rPr lang="en-US" altLang="zh-CN" sz="2400" b="1" dirty="0">
                <a:solidFill>
                  <a:srgbClr val="3C8C93"/>
                </a:solidFill>
              </a:rPr>
              <a:t>0</a:t>
            </a:r>
          </a:p>
          <a:p>
            <a:pPr lvl="1"/>
            <a:r>
              <a:rPr lang="zh-CN" altLang="en-US" sz="2400" dirty="0">
                <a:solidFill>
                  <a:schemeClr val="accent2">
                    <a:lumMod val="60000"/>
                    <a:lumOff val="40000"/>
                  </a:schemeClr>
                </a:solidFill>
              </a:rPr>
              <a:t>保证</a:t>
            </a:r>
            <a:r>
              <a:rPr lang="en-US" altLang="zh-CN" sz="2400" b="1" i="1" dirty="0">
                <a:solidFill>
                  <a:srgbClr val="3C8C93"/>
                </a:solidFill>
              </a:rPr>
              <a:t>n</a:t>
            </a:r>
            <a:r>
              <a:rPr lang="zh-CN" altLang="en-US" sz="2400" dirty="0">
                <a:solidFill>
                  <a:schemeClr val="accent2">
                    <a:lumMod val="60000"/>
                    <a:lumOff val="40000"/>
                  </a:schemeClr>
                </a:solidFill>
              </a:rPr>
              <a:t>个操作平摊时间之和是</a:t>
            </a:r>
            <a:r>
              <a:rPr lang="en-US" altLang="zh-CN" sz="2400" b="1" i="1" dirty="0">
                <a:solidFill>
                  <a:srgbClr val="3C8C93"/>
                </a:solidFill>
              </a:rPr>
              <a:t>n</a:t>
            </a:r>
            <a:r>
              <a:rPr lang="zh-CN" altLang="en-US" sz="2400" dirty="0">
                <a:solidFill>
                  <a:schemeClr val="accent2">
                    <a:lumMod val="60000"/>
                    <a:lumOff val="40000"/>
                  </a:schemeClr>
                </a:solidFill>
              </a:rPr>
              <a:t>个操作实际时间的上界</a:t>
            </a:r>
          </a:p>
        </p:txBody>
      </p:sp>
      <p:graphicFrame>
        <p:nvGraphicFramePr>
          <p:cNvPr id="5" name="表格 4"/>
          <p:cNvGraphicFramePr>
            <a:graphicFrameLocks noGrp="1"/>
          </p:cNvGraphicFramePr>
          <p:nvPr/>
        </p:nvGraphicFramePr>
        <p:xfrm>
          <a:off x="1447800" y="1752600"/>
          <a:ext cx="6096000" cy="15849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zh-CN" altLang="en-US" sz="2000" b="1">
                          <a:latin typeface="Times New Roman" pitchFamily="18" charset="0"/>
                          <a:cs typeface="Times New Roman" pitchFamily="18" charset="0"/>
                        </a:rPr>
                        <a:t>操作</a:t>
                      </a:r>
                    </a:p>
                  </a:txBody>
                  <a:tcPr/>
                </a:tc>
                <a:tc>
                  <a:txBody>
                    <a:bodyPr/>
                    <a:lstStyle/>
                    <a:p>
                      <a:pPr algn="ctr"/>
                      <a:r>
                        <a:rPr lang="zh-CN" altLang="en-US" sz="2000" b="1">
                          <a:latin typeface="Times New Roman" pitchFamily="18" charset="0"/>
                          <a:cs typeface="Times New Roman" pitchFamily="18" charset="0"/>
                        </a:rPr>
                        <a:t>实际代价</a:t>
                      </a:r>
                    </a:p>
                  </a:txBody>
                  <a:tcPr/>
                </a:tc>
                <a:tc>
                  <a:txBody>
                    <a:bodyPr/>
                    <a:lstStyle/>
                    <a:p>
                      <a:pPr algn="ctr"/>
                      <a:r>
                        <a:rPr lang="zh-CN" altLang="en-US" sz="2000" b="1">
                          <a:latin typeface="Times New Roman" pitchFamily="18" charset="0"/>
                          <a:cs typeface="Times New Roman" pitchFamily="18" charset="0"/>
                        </a:rPr>
                        <a:t>平摊代价</a:t>
                      </a:r>
                    </a:p>
                  </a:txBody>
                  <a:tcPr/>
                </a:tc>
                <a:extLst>
                  <a:ext uri="{0D108BD9-81ED-4DB2-BD59-A6C34878D82A}">
                    <a16:rowId xmlns:a16="http://schemas.microsoft.com/office/drawing/2014/main" val="10000"/>
                  </a:ext>
                </a:extLst>
              </a:tr>
              <a:tr h="370840">
                <a:tc>
                  <a:txBody>
                    <a:bodyPr/>
                    <a:lstStyle/>
                    <a:p>
                      <a:pPr algn="ctr"/>
                      <a:r>
                        <a:rPr lang="en-US" sz="2000" b="1">
                          <a:latin typeface="Times New Roman" pitchFamily="18" charset="0"/>
                          <a:cs typeface="Times New Roman" pitchFamily="18" charset="0"/>
                        </a:rPr>
                        <a:t>PUSH</a:t>
                      </a:r>
                      <a:endParaRPr lang="zh-CN" altLang="en-US" sz="2000" b="1">
                        <a:latin typeface="Times New Roman" pitchFamily="18" charset="0"/>
                        <a:cs typeface="Times New Roman" pitchFamily="18" charset="0"/>
                      </a:endParaRPr>
                    </a:p>
                  </a:txBody>
                  <a:tcPr/>
                </a:tc>
                <a:tc>
                  <a:txBody>
                    <a:bodyPr/>
                    <a:lstStyle/>
                    <a:p>
                      <a:pPr algn="ctr"/>
                      <a:r>
                        <a:rPr lang="en-US" altLang="zh-CN" sz="2000" b="1">
                          <a:latin typeface="Times New Roman" pitchFamily="18" charset="0"/>
                          <a:cs typeface="Times New Roman" pitchFamily="18" charset="0"/>
                        </a:rPr>
                        <a:t>1</a:t>
                      </a:r>
                      <a:endParaRPr lang="zh-CN" altLang="en-US" sz="2000" b="1">
                        <a:latin typeface="Times New Roman" pitchFamily="18" charset="0"/>
                        <a:cs typeface="Times New Roman" pitchFamily="18" charset="0"/>
                      </a:endParaRPr>
                    </a:p>
                  </a:txBody>
                  <a:tcPr/>
                </a:tc>
                <a:tc>
                  <a:txBody>
                    <a:bodyPr/>
                    <a:lstStyle/>
                    <a:p>
                      <a:pPr algn="ctr"/>
                      <a:r>
                        <a:rPr lang="en-US" altLang="zh-CN" sz="2000" b="1">
                          <a:latin typeface="Times New Roman" pitchFamily="18" charset="0"/>
                          <a:cs typeface="Times New Roman" pitchFamily="18" charset="0"/>
                        </a:rPr>
                        <a:t>2</a:t>
                      </a:r>
                      <a:endParaRPr lang="zh-CN" altLang="en-US" sz="2000" b="1">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algn="ctr"/>
                      <a:r>
                        <a:rPr lang="en-US" sz="2000" b="1">
                          <a:latin typeface="Times New Roman" pitchFamily="18" charset="0"/>
                          <a:cs typeface="Times New Roman" pitchFamily="18" charset="0"/>
                        </a:rPr>
                        <a:t>POP </a:t>
                      </a:r>
                      <a:endParaRPr lang="zh-CN" altLang="en-US" sz="2000" b="1">
                        <a:latin typeface="Times New Roman" pitchFamily="18" charset="0"/>
                        <a:cs typeface="Times New Roman" pitchFamily="18" charset="0"/>
                      </a:endParaRPr>
                    </a:p>
                  </a:txBody>
                  <a:tcPr/>
                </a:tc>
                <a:tc>
                  <a:txBody>
                    <a:bodyPr/>
                    <a:lstStyle/>
                    <a:p>
                      <a:pPr algn="ctr"/>
                      <a:r>
                        <a:rPr lang="en-US" altLang="zh-CN" sz="2000" b="1">
                          <a:latin typeface="Times New Roman" pitchFamily="18" charset="0"/>
                          <a:cs typeface="Times New Roman" pitchFamily="18" charset="0"/>
                        </a:rPr>
                        <a:t>1</a:t>
                      </a:r>
                      <a:endParaRPr lang="zh-CN" altLang="en-US" sz="2000" b="1">
                        <a:latin typeface="Times New Roman" pitchFamily="18" charset="0"/>
                        <a:cs typeface="Times New Roman" pitchFamily="18" charset="0"/>
                      </a:endParaRPr>
                    </a:p>
                  </a:txBody>
                  <a:tcPr/>
                </a:tc>
                <a:tc>
                  <a:txBody>
                    <a:bodyPr/>
                    <a:lstStyle/>
                    <a:p>
                      <a:pPr algn="ctr"/>
                      <a:r>
                        <a:rPr lang="en-US" altLang="zh-CN" sz="2000" b="1" dirty="0">
                          <a:latin typeface="Times New Roman" pitchFamily="18" charset="0"/>
                          <a:cs typeface="Times New Roman" pitchFamily="18" charset="0"/>
                        </a:rPr>
                        <a:t>0</a:t>
                      </a:r>
                      <a:endParaRPr lang="zh-CN" altLang="en-US" sz="2000" b="1"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r>
                        <a:rPr lang="en-US" sz="2000" b="1">
                          <a:latin typeface="Times New Roman" pitchFamily="18" charset="0"/>
                          <a:cs typeface="Times New Roman" pitchFamily="18" charset="0"/>
                        </a:rPr>
                        <a:t>MULTIPOP</a:t>
                      </a:r>
                      <a:endParaRPr lang="zh-CN" altLang="en-US" sz="2000" b="1">
                        <a:latin typeface="Times New Roman" pitchFamily="18" charset="0"/>
                        <a:cs typeface="Times New Roman" pitchFamily="18" charset="0"/>
                      </a:endParaRPr>
                    </a:p>
                  </a:txBody>
                  <a:tcPr/>
                </a:tc>
                <a:tc>
                  <a:txBody>
                    <a:bodyPr/>
                    <a:lstStyle/>
                    <a:p>
                      <a:pPr algn="ctr"/>
                      <a:r>
                        <a:rPr lang="en-US" altLang="zh-CN" sz="2000" b="1" dirty="0">
                          <a:latin typeface="Times New Roman" pitchFamily="18" charset="0"/>
                          <a:cs typeface="Times New Roman" pitchFamily="18" charset="0"/>
                        </a:rPr>
                        <a:t>min(</a:t>
                      </a:r>
                      <a:r>
                        <a:rPr lang="en-US" altLang="zh-CN" sz="2000" b="1" i="1" dirty="0" err="1">
                          <a:latin typeface="Times New Roman" pitchFamily="18" charset="0"/>
                          <a:cs typeface="Times New Roman" pitchFamily="18" charset="0"/>
                        </a:rPr>
                        <a:t>k</a:t>
                      </a:r>
                      <a:r>
                        <a:rPr lang="en-US" altLang="zh-CN" sz="2000" b="1" dirty="0" err="1">
                          <a:latin typeface="Times New Roman" pitchFamily="18" charset="0"/>
                          <a:cs typeface="Times New Roman" pitchFamily="18" charset="0"/>
                        </a:rPr>
                        <a:t>,</a:t>
                      </a:r>
                      <a:r>
                        <a:rPr lang="en-US" altLang="zh-CN" sz="2000" b="1" i="1" dirty="0" err="1">
                          <a:latin typeface="Times New Roman" pitchFamily="18" charset="0"/>
                          <a:cs typeface="Times New Roman" pitchFamily="18" charset="0"/>
                        </a:rPr>
                        <a:t>s</a:t>
                      </a:r>
                      <a:r>
                        <a:rPr lang="en-US" altLang="zh-CN" sz="2000" b="1" dirty="0">
                          <a:latin typeface="Times New Roman" pitchFamily="18" charset="0"/>
                          <a:cs typeface="Times New Roman" pitchFamily="18" charset="0"/>
                        </a:rPr>
                        <a:t>)</a:t>
                      </a:r>
                      <a:endParaRPr lang="zh-CN" altLang="en-US" sz="2000" b="1" dirty="0">
                        <a:latin typeface="Times New Roman" pitchFamily="18" charset="0"/>
                        <a:cs typeface="Times New Roman" pitchFamily="18" charset="0"/>
                      </a:endParaRPr>
                    </a:p>
                  </a:txBody>
                  <a:tcPr/>
                </a:tc>
                <a:tc>
                  <a:txBody>
                    <a:bodyPr/>
                    <a:lstStyle/>
                    <a:p>
                      <a:pPr algn="ctr"/>
                      <a:r>
                        <a:rPr lang="en-US" altLang="zh-CN" sz="2000" b="1" dirty="0">
                          <a:latin typeface="Times New Roman" pitchFamily="18" charset="0"/>
                          <a:cs typeface="Times New Roman" pitchFamily="18" charset="0"/>
                        </a:rPr>
                        <a:t>0</a:t>
                      </a:r>
                      <a:endParaRPr lang="zh-CN" altLang="en-US" sz="2000" b="1"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pic>
        <p:nvPicPr>
          <p:cNvPr id="4" name="音频 3">
            <a:hlinkClick r:id="" action="ppaction://media"/>
            <a:extLst>
              <a:ext uri="{FF2B5EF4-FFF2-40B4-BE49-F238E27FC236}">
                <a16:creationId xmlns:a16="http://schemas.microsoft.com/office/drawing/2014/main" id="{F4C35285-6B57-B34C-934F-C19D9420C16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650059232"/>
      </p:ext>
    </p:extLst>
  </p:cSld>
  <p:clrMapOvr>
    <a:masterClrMapping/>
  </p:clrMapOvr>
  <mc:AlternateContent xmlns:mc="http://schemas.openxmlformats.org/markup-compatibility/2006" xmlns:p14="http://schemas.microsoft.com/office/powerpoint/2010/main">
    <mc:Choice Requires="p14">
      <p:transition spd="slow" p14:dur="2000" advTm="69320"/>
    </mc:Choice>
    <mc:Fallback xmlns="">
      <p:transition spd="slow" advTm="69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二进制计数器上的记账法分析</a:t>
            </a:r>
          </a:p>
        </p:txBody>
      </p:sp>
      <p:sp>
        <p:nvSpPr>
          <p:cNvPr id="3" name="内容占位符 2"/>
          <p:cNvSpPr>
            <a:spLocks noGrp="1"/>
          </p:cNvSpPr>
          <p:nvPr>
            <p:ph idx="1"/>
          </p:nvPr>
        </p:nvSpPr>
        <p:spPr/>
        <p:txBody>
          <a:bodyPr/>
          <a:lstStyle/>
          <a:p>
            <a:r>
              <a:rPr lang="zh-CN" altLang="en-US" sz="2800" dirty="0"/>
              <a:t>两个问题</a:t>
            </a:r>
            <a:endParaRPr lang="en-US" altLang="zh-CN" sz="2800" dirty="0"/>
          </a:p>
          <a:p>
            <a:pPr lvl="1"/>
            <a:r>
              <a:rPr lang="zh-CN" altLang="en-US" sz="2400" dirty="0"/>
              <a:t>如何对</a:t>
            </a:r>
            <a:r>
              <a:rPr lang="en-US" altLang="zh-CN" sz="2400" b="1" dirty="0"/>
              <a:t>INCREMENT</a:t>
            </a:r>
            <a:r>
              <a:rPr lang="zh-CN" altLang="en-US" sz="2400" dirty="0"/>
              <a:t>收费？ （平摊代价）</a:t>
            </a:r>
            <a:endParaRPr lang="en-US" altLang="zh-CN" sz="2400" dirty="0"/>
          </a:p>
          <a:p>
            <a:pPr lvl="1"/>
            <a:r>
              <a:rPr lang="zh-CN" altLang="en-US" sz="2400" dirty="0"/>
              <a:t>收的费用放在放在哪里？（如何平摊）</a:t>
            </a:r>
            <a:endParaRPr lang="en-US" altLang="zh-CN" sz="2400" dirty="0"/>
          </a:p>
        </p:txBody>
      </p:sp>
      <p:pic>
        <p:nvPicPr>
          <p:cNvPr id="4" name="音频 3">
            <a:hlinkClick r:id="" action="ppaction://media"/>
            <a:extLst>
              <a:ext uri="{FF2B5EF4-FFF2-40B4-BE49-F238E27FC236}">
                <a16:creationId xmlns:a16="http://schemas.microsoft.com/office/drawing/2014/main" id="{09DA1ABA-E4D8-7C48-A1B9-DCE797AAEF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804789994"/>
      </p:ext>
    </p:extLst>
  </p:cSld>
  <p:clrMapOvr>
    <a:masterClrMapping/>
  </p:clrMapOvr>
  <mc:AlternateContent xmlns:mc="http://schemas.openxmlformats.org/markup-compatibility/2006" xmlns:p14="http://schemas.microsoft.com/office/powerpoint/2010/main">
    <mc:Choice Requires="p14">
      <p:transition spd="slow" p14:dur="2000" advTm="21742"/>
    </mc:Choice>
    <mc:Fallback xmlns="">
      <p:transition spd="slow" advTm="21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二进制计数器上的记账法分析</a:t>
            </a:r>
          </a:p>
        </p:txBody>
      </p:sp>
      <p:sp>
        <p:nvSpPr>
          <p:cNvPr id="3" name="内容占位符 2"/>
          <p:cNvSpPr>
            <a:spLocks noGrp="1"/>
          </p:cNvSpPr>
          <p:nvPr>
            <p:ph idx="1"/>
          </p:nvPr>
        </p:nvSpPr>
        <p:spPr/>
        <p:txBody>
          <a:bodyPr/>
          <a:lstStyle/>
          <a:p>
            <a:pPr>
              <a:lnSpc>
                <a:spcPct val="120000"/>
              </a:lnSpc>
            </a:pPr>
            <a:r>
              <a:rPr lang="zh-CN" altLang="en-US" sz="2400" dirty="0"/>
              <a:t>注意到，每次</a:t>
            </a:r>
            <a:r>
              <a:rPr lang="en-US" altLang="zh-CN" sz="2400" b="1" dirty="0"/>
              <a:t>INCREMENT</a:t>
            </a:r>
            <a:r>
              <a:rPr lang="zh-CN" altLang="en-US" sz="2400" dirty="0"/>
              <a:t>只会把一个</a:t>
            </a:r>
            <a:r>
              <a:rPr lang="en-US" altLang="zh-CN" sz="2400" b="1" dirty="0">
                <a:solidFill>
                  <a:srgbClr val="3C8C93"/>
                </a:solidFill>
              </a:rPr>
              <a:t>0</a:t>
            </a:r>
            <a:r>
              <a:rPr lang="zh-CN" altLang="en-US" sz="2400" dirty="0"/>
              <a:t>反转为</a:t>
            </a:r>
            <a:r>
              <a:rPr lang="en-US" altLang="zh-CN" sz="2400" b="1" dirty="0">
                <a:solidFill>
                  <a:srgbClr val="3C8C93"/>
                </a:solidFill>
              </a:rPr>
              <a:t>1</a:t>
            </a:r>
            <a:r>
              <a:rPr lang="zh-CN" altLang="en-US" sz="2400" dirty="0"/>
              <a:t>，但可能把多个</a:t>
            </a:r>
            <a:r>
              <a:rPr lang="en-US" altLang="zh-CN" sz="2400" b="1" dirty="0">
                <a:solidFill>
                  <a:srgbClr val="3C8C93"/>
                </a:solidFill>
              </a:rPr>
              <a:t>1</a:t>
            </a:r>
            <a:r>
              <a:rPr lang="zh-CN" altLang="en-US" sz="2400" dirty="0"/>
              <a:t>反转为</a:t>
            </a:r>
            <a:r>
              <a:rPr lang="en-US" altLang="zh-CN" sz="2400" b="1" dirty="0">
                <a:solidFill>
                  <a:srgbClr val="3C8C93"/>
                </a:solidFill>
              </a:rPr>
              <a:t>0</a:t>
            </a:r>
            <a:r>
              <a:rPr lang="zh-CN" altLang="en-US" sz="2400" dirty="0"/>
              <a:t>。</a:t>
            </a:r>
            <a:endParaRPr lang="en-US" altLang="zh-CN" sz="2400" dirty="0"/>
          </a:p>
          <a:p>
            <a:pPr lvl="1">
              <a:lnSpc>
                <a:spcPct val="120000"/>
              </a:lnSpc>
            </a:pPr>
            <a:r>
              <a:rPr lang="en-US" altLang="zh-CN" sz="2400" b="1" dirty="0"/>
              <a:t>INCREMENT</a:t>
            </a:r>
            <a:r>
              <a:rPr lang="zh-CN" altLang="en-US" sz="2400" dirty="0"/>
              <a:t>的实际代价为反转的次数</a:t>
            </a:r>
            <a:endParaRPr lang="en-US" altLang="zh-CN" sz="2400" dirty="0"/>
          </a:p>
          <a:p>
            <a:pPr lvl="1">
              <a:lnSpc>
                <a:spcPct val="120000"/>
              </a:lnSpc>
            </a:pPr>
            <a:r>
              <a:rPr lang="en-US" altLang="zh-CN" sz="2400" b="1" dirty="0"/>
              <a:t>INCREMENT</a:t>
            </a:r>
            <a:r>
              <a:rPr lang="zh-CN" altLang="en-US" sz="2400" dirty="0"/>
              <a:t>平摊代价为</a:t>
            </a:r>
            <a:r>
              <a:rPr lang="en-US" altLang="zh-CN" sz="2400" b="1" dirty="0">
                <a:solidFill>
                  <a:srgbClr val="3C8C93"/>
                </a:solidFill>
              </a:rPr>
              <a:t>2</a:t>
            </a:r>
            <a:r>
              <a:rPr lang="zh-CN" altLang="en-US" sz="2400" dirty="0"/>
              <a:t>，用于把</a:t>
            </a:r>
            <a:r>
              <a:rPr lang="en-US" altLang="zh-CN" sz="2400" b="1" dirty="0">
                <a:solidFill>
                  <a:srgbClr val="3C8C93"/>
                </a:solidFill>
              </a:rPr>
              <a:t>0</a:t>
            </a:r>
            <a:r>
              <a:rPr lang="zh-CN" altLang="en-US" sz="2400" dirty="0"/>
              <a:t>反转为</a:t>
            </a:r>
            <a:r>
              <a:rPr lang="en-US" altLang="zh-CN" sz="2400" b="1" dirty="0">
                <a:solidFill>
                  <a:srgbClr val="3C8C93"/>
                </a:solidFill>
              </a:rPr>
              <a:t>1</a:t>
            </a:r>
            <a:r>
              <a:rPr lang="zh-CN" altLang="en-US" sz="2400" dirty="0"/>
              <a:t>，并把剩余的</a:t>
            </a:r>
            <a:r>
              <a:rPr lang="en-US" altLang="zh-CN" sz="2400" b="1" dirty="0">
                <a:solidFill>
                  <a:srgbClr val="3C8C93"/>
                </a:solidFill>
              </a:rPr>
              <a:t>1</a:t>
            </a:r>
            <a:r>
              <a:rPr lang="zh-CN" altLang="en-US" sz="2400" dirty="0"/>
              <a:t>元前存放在反转成</a:t>
            </a:r>
            <a:r>
              <a:rPr lang="en-US" altLang="zh-CN" sz="2400" b="1" dirty="0">
                <a:solidFill>
                  <a:srgbClr val="3C8C93"/>
                </a:solidFill>
              </a:rPr>
              <a:t>1</a:t>
            </a:r>
            <a:r>
              <a:rPr lang="zh-CN" altLang="en-US" sz="2400" dirty="0"/>
              <a:t>的位上。</a:t>
            </a:r>
            <a:endParaRPr lang="en-US" altLang="zh-CN" sz="2400" dirty="0"/>
          </a:p>
          <a:p>
            <a:pPr lvl="1">
              <a:lnSpc>
                <a:spcPct val="120000"/>
              </a:lnSpc>
            </a:pPr>
            <a:r>
              <a:rPr lang="zh-CN" altLang="en-US" sz="2400" dirty="0"/>
              <a:t>把</a:t>
            </a:r>
            <a:r>
              <a:rPr lang="en-US" altLang="zh-CN" sz="2400" b="1" dirty="0">
                <a:solidFill>
                  <a:srgbClr val="3C8C93"/>
                </a:solidFill>
              </a:rPr>
              <a:t>1</a:t>
            </a:r>
            <a:r>
              <a:rPr lang="zh-CN" altLang="en-US" sz="2400" dirty="0"/>
              <a:t>反转成</a:t>
            </a:r>
            <a:r>
              <a:rPr lang="en-US" altLang="zh-CN" sz="2400" b="1" dirty="0">
                <a:solidFill>
                  <a:srgbClr val="3C8C93"/>
                </a:solidFill>
              </a:rPr>
              <a:t>0</a:t>
            </a:r>
            <a:r>
              <a:rPr lang="zh-CN" altLang="en-US" sz="2400" dirty="0"/>
              <a:t>的实际代价由存放在</a:t>
            </a:r>
            <a:r>
              <a:rPr lang="en-US" altLang="zh-CN" sz="2400" b="1" dirty="0">
                <a:solidFill>
                  <a:srgbClr val="3C8C93"/>
                </a:solidFill>
              </a:rPr>
              <a:t>1</a:t>
            </a:r>
            <a:r>
              <a:rPr lang="zh-CN" altLang="en-US" sz="2400" dirty="0"/>
              <a:t>上的</a:t>
            </a:r>
            <a:r>
              <a:rPr lang="en-US" altLang="zh-CN" sz="2400" b="1" dirty="0">
                <a:solidFill>
                  <a:srgbClr val="3C8C93"/>
                </a:solidFill>
              </a:rPr>
              <a:t>1</a:t>
            </a:r>
            <a:r>
              <a:rPr lang="zh-CN" altLang="en-US" sz="2400" dirty="0"/>
              <a:t>元钱支付</a:t>
            </a:r>
            <a:endParaRPr lang="en-US" altLang="zh-CN" sz="2400" dirty="0"/>
          </a:p>
          <a:p>
            <a:pPr>
              <a:lnSpc>
                <a:spcPct val="120000"/>
              </a:lnSpc>
            </a:pPr>
            <a:r>
              <a:rPr lang="en-US" altLang="zh-CN" sz="2400" b="1" i="1" dirty="0">
                <a:solidFill>
                  <a:srgbClr val="3C8C93"/>
                </a:solidFill>
              </a:rPr>
              <a:t>A</a:t>
            </a:r>
            <a:r>
              <a:rPr lang="en-US" altLang="zh-CN" sz="2400" b="1" dirty="0">
                <a:solidFill>
                  <a:srgbClr val="3C8C93"/>
                </a:solidFill>
              </a:rPr>
              <a:t>[1..</a:t>
            </a:r>
            <a:r>
              <a:rPr lang="en-US" altLang="zh-CN" sz="2400" b="1" i="1" dirty="0">
                <a:solidFill>
                  <a:srgbClr val="3C8C93"/>
                </a:solidFill>
              </a:rPr>
              <a:t>k</a:t>
            </a:r>
            <a:r>
              <a:rPr lang="en-US" altLang="zh-CN" sz="2400" b="1" dirty="0">
                <a:solidFill>
                  <a:srgbClr val="3C8C93"/>
                </a:solidFill>
              </a:rPr>
              <a:t>-1]</a:t>
            </a:r>
            <a:r>
              <a:rPr lang="zh-CN" altLang="en-US" sz="2400" dirty="0"/>
              <a:t>数组中，</a:t>
            </a:r>
            <a:r>
              <a:rPr lang="en-US" altLang="zh-CN" sz="2400" b="1" dirty="0">
                <a:solidFill>
                  <a:srgbClr val="3C8C93"/>
                </a:solidFill>
              </a:rPr>
              <a:t>1</a:t>
            </a:r>
            <a:r>
              <a:rPr lang="zh-CN" altLang="en-US" sz="2400" dirty="0"/>
              <a:t>的个数（</a:t>
            </a:r>
            <a:r>
              <a:rPr lang="en-US" altLang="zh-CN" sz="2400" b="1" dirty="0"/>
              <a:t>=</a:t>
            </a:r>
            <a:r>
              <a:rPr lang="zh-CN" altLang="en-US" sz="2400" dirty="0"/>
              <a:t>存款）不可能为负</a:t>
            </a:r>
          </a:p>
        </p:txBody>
      </p:sp>
      <p:pic>
        <p:nvPicPr>
          <p:cNvPr id="6" name="音频 5">
            <a:hlinkClick r:id="" action="ppaction://media"/>
            <a:extLst>
              <a:ext uri="{FF2B5EF4-FFF2-40B4-BE49-F238E27FC236}">
                <a16:creationId xmlns:a16="http://schemas.microsoft.com/office/drawing/2014/main" id="{180254D5-7967-3346-A93C-DC7E98AA85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520294638"/>
      </p:ext>
    </p:extLst>
  </p:cSld>
  <p:clrMapOvr>
    <a:masterClrMapping/>
  </p:clrMapOvr>
  <mc:AlternateContent xmlns:mc="http://schemas.openxmlformats.org/markup-compatibility/2006">
    <mc:Choice xmlns:p14="http://schemas.microsoft.com/office/powerpoint/2010/main" Requires="p14">
      <p:transition spd="slow" p14:dur="2000" advTm="79315"/>
    </mc:Choice>
    <mc:Fallback>
      <p:transition spd="slow" advTm="79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p>
        </p:txBody>
      </p:sp>
      <p:sp>
        <p:nvSpPr>
          <p:cNvPr id="3" name="内容占位符 2"/>
          <p:cNvSpPr>
            <a:spLocks noGrp="1"/>
          </p:cNvSpPr>
          <p:nvPr>
            <p:ph idx="1"/>
          </p:nvPr>
        </p:nvSpPr>
        <p:spPr/>
        <p:txBody>
          <a:bodyPr/>
          <a:lstStyle/>
          <a:p>
            <a:pPr>
              <a:lnSpc>
                <a:spcPct val="120000"/>
              </a:lnSpc>
            </a:pPr>
            <a:r>
              <a:rPr kumimoji="1" lang="zh-CN" altLang="en-US" sz="2400" dirty="0"/>
              <a:t>假设我们希望不仅能使一个计数器增值，也能使之复位至零。请说明如何将计数器实现为一个位数组，使得对一个初始为零的计数器，任一包含</a:t>
            </a:r>
            <a:r>
              <a:rPr kumimoji="1" lang="en-US" altLang="zh-CN" sz="2400" b="1" i="1" dirty="0">
                <a:solidFill>
                  <a:srgbClr val="3C8C93"/>
                </a:solidFill>
              </a:rPr>
              <a:t>n</a:t>
            </a:r>
            <a:r>
              <a:rPr kumimoji="1" lang="zh-CN" altLang="en-US" sz="2400" dirty="0"/>
              <a:t>个</a:t>
            </a:r>
            <a:r>
              <a:rPr kumimoji="1" lang="en-US" altLang="zh-CN" sz="2400" dirty="0"/>
              <a:t>INCREMENT</a:t>
            </a:r>
            <a:r>
              <a:rPr kumimoji="1" lang="zh-CN" altLang="en-US" sz="2400" dirty="0"/>
              <a:t>和</a:t>
            </a:r>
            <a:r>
              <a:rPr kumimoji="1" lang="en-US" altLang="zh-CN" sz="2400" dirty="0"/>
              <a:t>RESET</a:t>
            </a:r>
            <a:r>
              <a:rPr kumimoji="1" lang="zh-CN" altLang="en-US" sz="2400" dirty="0"/>
              <a:t>操作的序列的运行时间为</a:t>
            </a:r>
            <a:r>
              <a:rPr kumimoji="1" lang="en-US" altLang="zh-CN" sz="2400" b="1" i="1" dirty="0">
                <a:solidFill>
                  <a:srgbClr val="3C8C93"/>
                </a:solidFill>
              </a:rPr>
              <a:t>O</a:t>
            </a:r>
            <a:r>
              <a:rPr kumimoji="1" lang="en-US" altLang="zh-CN" sz="2400" b="1" dirty="0">
                <a:solidFill>
                  <a:srgbClr val="3C8C93"/>
                </a:solidFill>
              </a:rPr>
              <a:t>(</a:t>
            </a:r>
            <a:r>
              <a:rPr kumimoji="1" lang="en-US" altLang="zh-CN" sz="2400" b="1" i="1" dirty="0">
                <a:solidFill>
                  <a:srgbClr val="3C8C93"/>
                </a:solidFill>
              </a:rPr>
              <a:t>n</a:t>
            </a:r>
            <a:r>
              <a:rPr kumimoji="1" lang="en-US" altLang="zh-CN" sz="2400" b="1" dirty="0">
                <a:solidFill>
                  <a:srgbClr val="3C8C93"/>
                </a:solidFill>
              </a:rPr>
              <a:t>)</a:t>
            </a:r>
            <a:endParaRPr kumimoji="1" lang="zh-CN" altLang="en-US" sz="2400" b="1" dirty="0">
              <a:solidFill>
                <a:srgbClr val="3C8C93"/>
              </a:solidFill>
            </a:endParaRPr>
          </a:p>
        </p:txBody>
      </p:sp>
      <p:pic>
        <p:nvPicPr>
          <p:cNvPr id="4" name="音频 3">
            <a:hlinkClick r:id="" action="ppaction://media"/>
            <a:extLst>
              <a:ext uri="{FF2B5EF4-FFF2-40B4-BE49-F238E27FC236}">
                <a16:creationId xmlns:a16="http://schemas.microsoft.com/office/drawing/2014/main" id="{6F90E8FE-EFA9-CC45-938A-3F3FFD4B48F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788030515"/>
      </p:ext>
    </p:extLst>
  </p:cSld>
  <p:clrMapOvr>
    <a:masterClrMapping/>
  </p:clrMapOvr>
  <mc:AlternateContent xmlns:mc="http://schemas.openxmlformats.org/markup-compatibility/2006" xmlns:p14="http://schemas.microsoft.com/office/powerpoint/2010/main">
    <mc:Choice Requires="p14">
      <p:transition spd="slow" p14:dur="2000" advTm="42166"/>
    </mc:Choice>
    <mc:Fallback xmlns="">
      <p:transition spd="slow" advTm="4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p>
        </p:txBody>
      </p:sp>
      <p:sp>
        <p:nvSpPr>
          <p:cNvPr id="3" name="内容占位符 2"/>
          <p:cNvSpPr>
            <a:spLocks noGrp="1"/>
          </p:cNvSpPr>
          <p:nvPr>
            <p:ph idx="1"/>
          </p:nvPr>
        </p:nvSpPr>
        <p:spPr/>
        <p:txBody>
          <a:bodyPr/>
          <a:lstStyle/>
          <a:p>
            <a:pPr>
              <a:lnSpc>
                <a:spcPct val="120000"/>
              </a:lnSpc>
            </a:pPr>
            <a:r>
              <a:rPr kumimoji="1" lang="zh-CN" altLang="en-US" sz="2400" dirty="0"/>
              <a:t>假设我们希望不仅能使一个计数器增值，也能使之复位至零。请说明如何将计数器实现为一个位数组，使得对一个初始为零的计数器，任一包含</a:t>
            </a:r>
            <a:r>
              <a:rPr kumimoji="1" lang="en-US" altLang="zh-CN" sz="2400" b="1" i="1" dirty="0">
                <a:solidFill>
                  <a:srgbClr val="3C8C93"/>
                </a:solidFill>
              </a:rPr>
              <a:t>n</a:t>
            </a:r>
            <a:r>
              <a:rPr kumimoji="1" lang="zh-CN" altLang="en-US" sz="2400" dirty="0"/>
              <a:t>个</a:t>
            </a:r>
            <a:r>
              <a:rPr kumimoji="1" lang="en-US" altLang="zh-CN" sz="2400" dirty="0"/>
              <a:t>INCREMENT</a:t>
            </a:r>
            <a:r>
              <a:rPr kumimoji="1" lang="zh-CN" altLang="en-US" sz="2400" dirty="0"/>
              <a:t>和</a:t>
            </a:r>
            <a:r>
              <a:rPr kumimoji="1" lang="en-US" altLang="zh-CN" sz="2400" dirty="0"/>
              <a:t>RESET</a:t>
            </a:r>
            <a:r>
              <a:rPr kumimoji="1" lang="zh-CN" altLang="en-US" sz="2400" dirty="0"/>
              <a:t>操作的序列的时间为</a:t>
            </a:r>
            <a:r>
              <a:rPr kumimoji="1" lang="en-US" altLang="zh-CN" sz="2400" b="1" i="1" dirty="0">
                <a:solidFill>
                  <a:srgbClr val="3C8C93"/>
                </a:solidFill>
              </a:rPr>
              <a:t>O</a:t>
            </a:r>
            <a:r>
              <a:rPr kumimoji="1" lang="en-US" altLang="zh-CN" sz="2400" b="1" dirty="0">
                <a:solidFill>
                  <a:srgbClr val="3C8C93"/>
                </a:solidFill>
              </a:rPr>
              <a:t>(</a:t>
            </a:r>
            <a:r>
              <a:rPr kumimoji="1" lang="en-US" altLang="zh-CN" sz="2400" b="1" i="1" dirty="0">
                <a:solidFill>
                  <a:srgbClr val="3C8C93"/>
                </a:solidFill>
              </a:rPr>
              <a:t>n</a:t>
            </a:r>
            <a:r>
              <a:rPr kumimoji="1" lang="en-US" altLang="zh-CN" sz="2400" b="1" dirty="0">
                <a:solidFill>
                  <a:srgbClr val="3C8C93"/>
                </a:solidFill>
              </a:rPr>
              <a:t>)</a:t>
            </a:r>
            <a:endParaRPr kumimoji="1" lang="zh-CN" altLang="en-US" sz="2400" b="1" dirty="0">
              <a:solidFill>
                <a:srgbClr val="3C8C93"/>
              </a:solidFill>
            </a:endParaRPr>
          </a:p>
        </p:txBody>
      </p:sp>
      <p:pic>
        <p:nvPicPr>
          <p:cNvPr id="5" name="音频 4">
            <a:hlinkClick r:id="" action="ppaction://media"/>
            <a:extLst>
              <a:ext uri="{FF2B5EF4-FFF2-40B4-BE49-F238E27FC236}">
                <a16:creationId xmlns:a16="http://schemas.microsoft.com/office/drawing/2014/main" id="{D175B68F-E0DD-AF4B-B0DA-D01BF1FCAA0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013437922"/>
      </p:ext>
    </p:extLst>
  </p:cSld>
  <p:clrMapOvr>
    <a:masterClrMapping/>
  </p:clrMapOvr>
  <mc:AlternateContent xmlns:mc="http://schemas.openxmlformats.org/markup-compatibility/2006">
    <mc:Choice xmlns:p14="http://schemas.microsoft.com/office/powerpoint/2010/main" Requires="p14">
      <p:transition spd="slow" p14:dur="2000" advTm="64648"/>
    </mc:Choice>
    <mc:Fallback>
      <p:transition spd="slow" advTm="64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平摊分析</a:t>
            </a:r>
            <a:r>
              <a:rPr lang="en-US" altLang="zh-CN"/>
              <a:t>——</a:t>
            </a:r>
            <a:r>
              <a:rPr lang="zh-CN" altLang="en-US"/>
              <a:t>势能法</a:t>
            </a:r>
          </a:p>
        </p:txBody>
      </p:sp>
      <p:pic>
        <p:nvPicPr>
          <p:cNvPr id="5" name="音频 4">
            <a:hlinkClick r:id="" action="ppaction://media"/>
            <a:extLst>
              <a:ext uri="{FF2B5EF4-FFF2-40B4-BE49-F238E27FC236}">
                <a16:creationId xmlns:a16="http://schemas.microsoft.com/office/drawing/2014/main" id="{B4333D1D-6C65-CE4C-81B9-134AD5EC07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993940653"/>
      </p:ext>
    </p:extLst>
  </p:cSld>
  <p:clrMapOvr>
    <a:masterClrMapping/>
  </p:clrMapOvr>
  <mc:AlternateContent xmlns:mc="http://schemas.openxmlformats.org/markup-compatibility/2006" xmlns:p14="http://schemas.microsoft.com/office/powerpoint/2010/main">
    <mc:Choice Requires="p14">
      <p:transition spd="slow" p14:dur="2000" advTm="7287"/>
    </mc:Choice>
    <mc:Fallback xmlns="">
      <p:transition spd="slow" advTm="7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势能法（</a:t>
            </a:r>
            <a:r>
              <a:rPr lang="en-US" altLang="zh-CN" b="1" dirty="0"/>
              <a:t>potential  method</a:t>
            </a:r>
            <a:r>
              <a:rPr lang="zh-CN" altLang="en-US" dirty="0"/>
              <a:t>）</a:t>
            </a:r>
          </a:p>
        </p:txBody>
      </p:sp>
      <p:sp>
        <p:nvSpPr>
          <p:cNvPr id="3" name="内容占位符 2"/>
          <p:cNvSpPr>
            <a:spLocks noGrp="1"/>
          </p:cNvSpPr>
          <p:nvPr>
            <p:ph idx="1"/>
          </p:nvPr>
        </p:nvSpPr>
        <p:spPr/>
        <p:txBody>
          <a:bodyPr/>
          <a:lstStyle/>
          <a:p>
            <a:r>
              <a:rPr lang="zh-CN" altLang="en-US" sz="2800" dirty="0"/>
              <a:t>不是将已预付的费用作为存在数据结构特定对象中存款来表示，而是表示成一 种“势能”</a:t>
            </a:r>
            <a:r>
              <a:rPr lang="en-US" altLang="zh-CN" sz="2800" dirty="0"/>
              <a:t> </a:t>
            </a:r>
            <a:r>
              <a:rPr lang="zh-CN" altLang="en-US" sz="2800" dirty="0"/>
              <a:t>或“势”，它在需要时可以释放出来，以支付后面操作的额外开销。</a:t>
            </a:r>
            <a:endParaRPr lang="en-US" altLang="zh-CN" sz="2800" dirty="0"/>
          </a:p>
          <a:p>
            <a:r>
              <a:rPr lang="zh-CN" altLang="en-US" sz="2800" dirty="0"/>
              <a:t>势是与整个数据结构而不是其中的个别对象发生联系的。（区别于记账法）</a:t>
            </a:r>
            <a:endParaRPr lang="en-US" altLang="zh-CN" sz="2800" dirty="0"/>
          </a:p>
          <a:p>
            <a:endParaRPr lang="zh-CN" altLang="en-US" sz="2800" dirty="0"/>
          </a:p>
          <a:p>
            <a:endParaRPr lang="zh-CN" altLang="en-US" sz="2400" dirty="0"/>
          </a:p>
        </p:txBody>
      </p:sp>
      <p:pic>
        <p:nvPicPr>
          <p:cNvPr id="5" name="音频 4">
            <a:hlinkClick r:id="" action="ppaction://media"/>
            <a:extLst>
              <a:ext uri="{FF2B5EF4-FFF2-40B4-BE49-F238E27FC236}">
                <a16:creationId xmlns:a16="http://schemas.microsoft.com/office/drawing/2014/main" id="{C152F2FE-4AB4-C14B-A8FD-101377D7465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462667223"/>
      </p:ext>
    </p:extLst>
  </p:cSld>
  <p:clrMapOvr>
    <a:masterClrMapping/>
  </p:clrMapOvr>
  <mc:AlternateContent xmlns:mc="http://schemas.openxmlformats.org/markup-compatibility/2006" xmlns:p14="http://schemas.microsoft.com/office/powerpoint/2010/main">
    <mc:Choice Requires="p14">
      <p:transition spd="slow" p14:dur="2000" advTm="51647"/>
    </mc:Choice>
    <mc:Fallback xmlns="">
      <p:transition spd="slow" advTm="51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zh-CN" altLang="en-US"/>
              <a:t>主要内容</a:t>
            </a:r>
          </a:p>
        </p:txBody>
      </p:sp>
      <p:sp>
        <p:nvSpPr>
          <p:cNvPr id="3075" name="Rectangle 3"/>
          <p:cNvSpPr>
            <a:spLocks noGrp="1" noChangeArrowheads="1"/>
          </p:cNvSpPr>
          <p:nvPr>
            <p:ph type="body" idx="1"/>
          </p:nvPr>
        </p:nvSpPr>
        <p:spPr/>
        <p:txBody>
          <a:bodyPr/>
          <a:lstStyle/>
          <a:p>
            <a:pPr eaLnBrk="1" hangingPunct="1">
              <a:lnSpc>
                <a:spcPct val="120000"/>
              </a:lnSpc>
            </a:pPr>
            <a:r>
              <a:rPr lang="zh-CN" altLang="en-US" sz="2800" dirty="0"/>
              <a:t>平摊分析的概念</a:t>
            </a:r>
            <a:endParaRPr lang="en-US" altLang="zh-CN" sz="2800" dirty="0"/>
          </a:p>
          <a:p>
            <a:pPr eaLnBrk="1" hangingPunct="1">
              <a:lnSpc>
                <a:spcPct val="120000"/>
              </a:lnSpc>
            </a:pPr>
            <a:r>
              <a:rPr lang="zh-CN" altLang="en-US" sz="2800" dirty="0"/>
              <a:t>平摊分析的三种方法</a:t>
            </a:r>
          </a:p>
          <a:p>
            <a:pPr lvl="1" eaLnBrk="1" hangingPunct="1">
              <a:lnSpc>
                <a:spcPct val="120000"/>
              </a:lnSpc>
            </a:pPr>
            <a:r>
              <a:rPr lang="zh-CN" altLang="en-US" sz="2400" dirty="0"/>
              <a:t>聚集分析</a:t>
            </a:r>
            <a:endParaRPr lang="en-US" altLang="zh-CN" sz="2400" dirty="0"/>
          </a:p>
          <a:p>
            <a:pPr lvl="1" eaLnBrk="1" hangingPunct="1">
              <a:lnSpc>
                <a:spcPct val="120000"/>
              </a:lnSpc>
            </a:pPr>
            <a:r>
              <a:rPr lang="zh-CN" altLang="en-US" sz="2400" dirty="0"/>
              <a:t>记账法</a:t>
            </a:r>
            <a:endParaRPr lang="en-US" altLang="zh-CN" sz="2400" dirty="0"/>
          </a:p>
          <a:p>
            <a:pPr lvl="1" eaLnBrk="1" hangingPunct="1">
              <a:lnSpc>
                <a:spcPct val="120000"/>
              </a:lnSpc>
            </a:pPr>
            <a:r>
              <a:rPr lang="zh-CN" altLang="en-US" sz="2400" dirty="0"/>
              <a:t>势能法</a:t>
            </a:r>
            <a:endParaRPr lang="en-US" altLang="zh-CN" sz="2400" dirty="0"/>
          </a:p>
          <a:p>
            <a:pPr eaLnBrk="1" hangingPunct="1">
              <a:lnSpc>
                <a:spcPct val="120000"/>
              </a:lnSpc>
            </a:pPr>
            <a:r>
              <a:rPr lang="zh-CN" altLang="en-US" dirty="0"/>
              <a:t>动态表及其上的平摊分析</a:t>
            </a:r>
            <a:endParaRPr lang="en-US" altLang="zh-CN" dirty="0"/>
          </a:p>
          <a:p>
            <a:pPr lvl="1" eaLnBrk="1" hangingPunct="1">
              <a:lnSpc>
                <a:spcPct val="120000"/>
              </a:lnSpc>
            </a:pPr>
            <a:endParaRPr lang="zh-CN" altLang="en-US" dirty="0"/>
          </a:p>
        </p:txBody>
      </p:sp>
      <p:pic>
        <p:nvPicPr>
          <p:cNvPr id="2" name="音频 1">
            <a:hlinkClick r:id="" action="ppaction://media"/>
            <a:extLst>
              <a:ext uri="{FF2B5EF4-FFF2-40B4-BE49-F238E27FC236}">
                <a16:creationId xmlns:a16="http://schemas.microsoft.com/office/drawing/2014/main" id="{6017249C-C854-DB4B-B7D3-E82905A156D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529595382"/>
      </p:ext>
    </p:extLst>
  </p:cSld>
  <p:clrMapOvr>
    <a:masterClrMapping/>
  </p:clrMapOvr>
  <mc:AlternateContent xmlns:mc="http://schemas.openxmlformats.org/markup-compatibility/2006" xmlns:p14="http://schemas.microsoft.com/office/powerpoint/2010/main">
    <mc:Choice Requires="p14">
      <p:transition spd="slow" p14:dur="2000" advTm="36334"/>
    </mc:Choice>
    <mc:Fallback xmlns="">
      <p:transition spd="slow" advTm="36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势函数</a:t>
            </a:r>
            <a:r>
              <a:rPr lang="en-US" altLang="zh-CN" b="1" dirty="0" err="1">
                <a:solidFill>
                  <a:srgbClr val="3C8C93"/>
                </a:solidFill>
              </a:rPr>
              <a:t>Φ</a:t>
            </a:r>
            <a:endParaRPr lang="zh-CN" altLang="en-US" b="1" dirty="0">
              <a:solidFill>
                <a:srgbClr val="3C8C93"/>
              </a:solidFill>
            </a:endParaRPr>
          </a:p>
        </p:txBody>
      </p:sp>
      <p:sp>
        <p:nvSpPr>
          <p:cNvPr id="3" name="内容占位符 2"/>
          <p:cNvSpPr>
            <a:spLocks noGrp="1"/>
          </p:cNvSpPr>
          <p:nvPr>
            <p:ph idx="1"/>
          </p:nvPr>
        </p:nvSpPr>
        <p:spPr/>
        <p:txBody>
          <a:bodyPr/>
          <a:lstStyle/>
          <a:p>
            <a:pPr>
              <a:lnSpc>
                <a:spcPct val="120000"/>
              </a:lnSpc>
            </a:pPr>
            <a:r>
              <a:rPr lang="zh-CN" altLang="en-US" sz="2400" dirty="0"/>
              <a:t>对一个初始数据结构</a:t>
            </a:r>
            <a:r>
              <a:rPr lang="en-US" altLang="zh-CN" sz="2400" b="1" i="1" dirty="0">
                <a:solidFill>
                  <a:srgbClr val="3C8C93"/>
                </a:solidFill>
              </a:rPr>
              <a:t>D</a:t>
            </a:r>
            <a:r>
              <a:rPr lang="en-US" altLang="zh-CN" sz="2400" b="1" baseline="-25000" dirty="0">
                <a:solidFill>
                  <a:srgbClr val="3C8C93"/>
                </a:solidFill>
              </a:rPr>
              <a:t>0</a:t>
            </a:r>
            <a:r>
              <a:rPr lang="en-US" altLang="zh-CN" sz="2400" baseline="-25000" dirty="0">
                <a:solidFill>
                  <a:srgbClr val="3C8C93"/>
                </a:solidFill>
              </a:rPr>
              <a:t> </a:t>
            </a:r>
            <a:r>
              <a:rPr lang="zh-CN" altLang="en-US" sz="2400" dirty="0"/>
              <a:t>执行</a:t>
            </a:r>
            <a:r>
              <a:rPr lang="en-US" altLang="zh-CN" sz="2400" b="1" i="1" dirty="0">
                <a:solidFill>
                  <a:srgbClr val="3C8C93"/>
                </a:solidFill>
              </a:rPr>
              <a:t>n</a:t>
            </a:r>
            <a:r>
              <a:rPr lang="zh-CN" altLang="en-US" sz="2400" dirty="0"/>
              <a:t>个操作。对每个</a:t>
            </a:r>
            <a:r>
              <a:rPr lang="en-US" altLang="zh-CN" sz="2400" b="1" i="1" dirty="0" err="1">
                <a:solidFill>
                  <a:srgbClr val="3C8C93"/>
                </a:solidFill>
              </a:rPr>
              <a:t>i</a:t>
            </a:r>
            <a:r>
              <a:rPr lang="zh-CN" altLang="en-US" sz="2400" dirty="0"/>
              <a:t>，设</a:t>
            </a:r>
            <a:r>
              <a:rPr lang="en-US" altLang="zh-CN" sz="2400" b="1" i="1" dirty="0">
                <a:solidFill>
                  <a:srgbClr val="3C8C93"/>
                </a:solidFill>
              </a:rPr>
              <a:t>c</a:t>
            </a:r>
            <a:r>
              <a:rPr lang="en-US" altLang="zh-CN" sz="2400" b="1" i="1" baseline="-25000" dirty="0">
                <a:solidFill>
                  <a:srgbClr val="3C8C93"/>
                </a:solidFill>
              </a:rPr>
              <a:t>i</a:t>
            </a:r>
            <a:r>
              <a:rPr lang="zh-CN" altLang="en-US" sz="2400" dirty="0"/>
              <a:t>为每个操作的实际代价， </a:t>
            </a:r>
            <a:r>
              <a:rPr lang="en-US" altLang="zh-CN" sz="2400" b="1" i="1" dirty="0">
                <a:solidFill>
                  <a:srgbClr val="3C8C93"/>
                </a:solidFill>
              </a:rPr>
              <a:t>D</a:t>
            </a:r>
            <a:r>
              <a:rPr lang="en-US" altLang="zh-CN" sz="2400" b="1" i="1" baseline="-25000" dirty="0">
                <a:solidFill>
                  <a:srgbClr val="3C8C93"/>
                </a:solidFill>
              </a:rPr>
              <a:t>i</a:t>
            </a:r>
            <a:r>
              <a:rPr lang="zh-CN" altLang="en-US" sz="2400" b="1" dirty="0">
                <a:solidFill>
                  <a:srgbClr val="3C8C93"/>
                </a:solidFill>
              </a:rPr>
              <a:t> </a:t>
            </a:r>
            <a:r>
              <a:rPr lang="zh-CN" altLang="en-US" sz="2400" dirty="0"/>
              <a:t>为对数据结构</a:t>
            </a:r>
            <a:r>
              <a:rPr lang="en-US" altLang="zh-CN" sz="2400" b="1" i="1" dirty="0">
                <a:solidFill>
                  <a:srgbClr val="3C8C93"/>
                </a:solidFill>
              </a:rPr>
              <a:t>D</a:t>
            </a:r>
            <a:r>
              <a:rPr lang="en-US" altLang="zh-CN" sz="2400" b="1" i="1" baseline="-25000" dirty="0">
                <a:solidFill>
                  <a:srgbClr val="3C8C93"/>
                </a:solidFill>
              </a:rPr>
              <a:t>i</a:t>
            </a:r>
            <a:r>
              <a:rPr lang="en-US" altLang="zh-CN" sz="2400" b="1" baseline="-25000" dirty="0">
                <a:solidFill>
                  <a:srgbClr val="3C8C93"/>
                </a:solidFill>
              </a:rPr>
              <a:t>-1</a:t>
            </a:r>
            <a:r>
              <a:rPr lang="zh-CN" altLang="en-US" sz="2400" dirty="0"/>
              <a:t>执行第</a:t>
            </a:r>
            <a:r>
              <a:rPr lang="en-US" altLang="zh-CN" sz="2400" b="1" i="1" dirty="0" err="1">
                <a:solidFill>
                  <a:srgbClr val="3C8C93"/>
                </a:solidFill>
              </a:rPr>
              <a:t>i</a:t>
            </a:r>
            <a:r>
              <a:rPr lang="zh-CN" altLang="en-US" sz="2400" dirty="0"/>
              <a:t>个操作的结果。</a:t>
            </a:r>
            <a:endParaRPr lang="en-US" altLang="zh-CN" sz="2400" dirty="0"/>
          </a:p>
          <a:p>
            <a:endParaRPr lang="zh-CN" altLang="en-US" sz="2800" dirty="0"/>
          </a:p>
        </p:txBody>
      </p:sp>
      <p:pic>
        <p:nvPicPr>
          <p:cNvPr id="4" name="音频 3">
            <a:hlinkClick r:id="" action="ppaction://media"/>
            <a:extLst>
              <a:ext uri="{FF2B5EF4-FFF2-40B4-BE49-F238E27FC236}">
                <a16:creationId xmlns:a16="http://schemas.microsoft.com/office/drawing/2014/main" id="{B58AF671-8BAD-9B47-B645-B1D38AD6C4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418827319"/>
      </p:ext>
    </p:extLst>
  </p:cSld>
  <p:clrMapOvr>
    <a:masterClrMapping/>
  </p:clrMapOvr>
  <mc:AlternateContent xmlns:mc="http://schemas.openxmlformats.org/markup-compatibility/2006">
    <mc:Choice xmlns:p14="http://schemas.microsoft.com/office/powerpoint/2010/main" Requires="p14">
      <p:transition spd="slow" p14:dur="2000" advTm="40716"/>
    </mc:Choice>
    <mc:Fallback>
      <p:transition spd="slow" advTm="40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势函数</a:t>
            </a:r>
            <a:r>
              <a:rPr lang="en-US" altLang="zh-CN" b="1" dirty="0" err="1">
                <a:solidFill>
                  <a:srgbClr val="3C8C93"/>
                </a:solidFill>
              </a:rPr>
              <a:t>Φ</a:t>
            </a:r>
            <a:endParaRPr lang="zh-CN" altLang="en-US" b="1" dirty="0">
              <a:solidFill>
                <a:srgbClr val="3C8C93"/>
              </a:solidFill>
            </a:endParaRPr>
          </a:p>
        </p:txBody>
      </p:sp>
      <p:sp>
        <p:nvSpPr>
          <p:cNvPr id="3" name="内容占位符 2"/>
          <p:cNvSpPr>
            <a:spLocks noGrp="1"/>
          </p:cNvSpPr>
          <p:nvPr>
            <p:ph idx="1"/>
          </p:nvPr>
        </p:nvSpPr>
        <p:spPr/>
        <p:txBody>
          <a:bodyPr/>
          <a:lstStyle/>
          <a:p>
            <a:pPr>
              <a:lnSpc>
                <a:spcPct val="120000"/>
              </a:lnSpc>
            </a:pPr>
            <a:r>
              <a:rPr lang="zh-CN" altLang="en-US" sz="2400" dirty="0"/>
              <a:t>对一个初始数据结构</a:t>
            </a:r>
            <a:r>
              <a:rPr lang="en-US" altLang="zh-CN" sz="2400" b="1" i="1" dirty="0">
                <a:solidFill>
                  <a:srgbClr val="3C8C93"/>
                </a:solidFill>
              </a:rPr>
              <a:t>D</a:t>
            </a:r>
            <a:r>
              <a:rPr lang="en-US" altLang="zh-CN" sz="2400" b="1" baseline="-25000" dirty="0">
                <a:solidFill>
                  <a:srgbClr val="3C8C93"/>
                </a:solidFill>
              </a:rPr>
              <a:t>0</a:t>
            </a:r>
            <a:r>
              <a:rPr lang="en-US" altLang="zh-CN" sz="2400" baseline="-25000" dirty="0">
                <a:solidFill>
                  <a:srgbClr val="3C8C93"/>
                </a:solidFill>
              </a:rPr>
              <a:t> </a:t>
            </a:r>
            <a:r>
              <a:rPr lang="zh-CN" altLang="en-US" sz="2400" dirty="0"/>
              <a:t>执行</a:t>
            </a:r>
            <a:r>
              <a:rPr lang="en-US" altLang="zh-CN" sz="2400" b="1" i="1" dirty="0">
                <a:solidFill>
                  <a:srgbClr val="3C8C93"/>
                </a:solidFill>
              </a:rPr>
              <a:t>n</a:t>
            </a:r>
            <a:r>
              <a:rPr lang="zh-CN" altLang="en-US" sz="2400" dirty="0"/>
              <a:t>个操作。对每个</a:t>
            </a:r>
            <a:r>
              <a:rPr lang="en-US" altLang="zh-CN" sz="2400" b="1" i="1" dirty="0" err="1">
                <a:solidFill>
                  <a:srgbClr val="3C8C93"/>
                </a:solidFill>
              </a:rPr>
              <a:t>i</a:t>
            </a:r>
            <a:r>
              <a:rPr lang="zh-CN" altLang="en-US" sz="2400" dirty="0"/>
              <a:t>，设</a:t>
            </a:r>
            <a:r>
              <a:rPr lang="en-US" altLang="zh-CN" sz="2400" b="1" i="1" dirty="0">
                <a:solidFill>
                  <a:srgbClr val="3C8C93"/>
                </a:solidFill>
              </a:rPr>
              <a:t>c</a:t>
            </a:r>
            <a:r>
              <a:rPr lang="en-US" altLang="zh-CN" sz="2400" b="1" i="1" baseline="-25000" dirty="0">
                <a:solidFill>
                  <a:srgbClr val="3C8C93"/>
                </a:solidFill>
              </a:rPr>
              <a:t>i</a:t>
            </a:r>
            <a:r>
              <a:rPr lang="zh-CN" altLang="en-US" sz="2400" dirty="0"/>
              <a:t>为每个操作的实际代价， </a:t>
            </a:r>
            <a:r>
              <a:rPr lang="en-US" altLang="zh-CN" sz="2400" b="1" i="1" dirty="0">
                <a:solidFill>
                  <a:srgbClr val="3C8C93"/>
                </a:solidFill>
              </a:rPr>
              <a:t>D</a:t>
            </a:r>
            <a:r>
              <a:rPr lang="en-US" altLang="zh-CN" sz="2400" b="1" i="1" baseline="-25000" dirty="0">
                <a:solidFill>
                  <a:srgbClr val="3C8C93"/>
                </a:solidFill>
              </a:rPr>
              <a:t>i</a:t>
            </a:r>
            <a:r>
              <a:rPr lang="zh-CN" altLang="en-US" sz="2400" b="1" dirty="0">
                <a:solidFill>
                  <a:srgbClr val="3C8C93"/>
                </a:solidFill>
              </a:rPr>
              <a:t> </a:t>
            </a:r>
            <a:r>
              <a:rPr lang="zh-CN" altLang="en-US" sz="2400" dirty="0"/>
              <a:t>为对数据结构</a:t>
            </a:r>
            <a:r>
              <a:rPr lang="en-US" altLang="zh-CN" sz="2400" b="1" i="1" dirty="0">
                <a:solidFill>
                  <a:srgbClr val="3C8C93"/>
                </a:solidFill>
              </a:rPr>
              <a:t>D</a:t>
            </a:r>
            <a:r>
              <a:rPr lang="en-US" altLang="zh-CN" sz="2400" b="1" i="1" baseline="-25000" dirty="0">
                <a:solidFill>
                  <a:srgbClr val="3C8C93"/>
                </a:solidFill>
              </a:rPr>
              <a:t>i</a:t>
            </a:r>
            <a:r>
              <a:rPr lang="en-US" altLang="zh-CN" sz="2400" b="1" baseline="-25000" dirty="0">
                <a:solidFill>
                  <a:srgbClr val="3C8C93"/>
                </a:solidFill>
              </a:rPr>
              <a:t>-1</a:t>
            </a:r>
            <a:r>
              <a:rPr lang="zh-CN" altLang="en-US" sz="2400" dirty="0"/>
              <a:t>执行第</a:t>
            </a:r>
            <a:r>
              <a:rPr lang="en-US" altLang="zh-CN" sz="2400" b="1" i="1" dirty="0" err="1">
                <a:solidFill>
                  <a:srgbClr val="3C8C93"/>
                </a:solidFill>
              </a:rPr>
              <a:t>i</a:t>
            </a:r>
            <a:r>
              <a:rPr lang="zh-CN" altLang="en-US" sz="2400" dirty="0"/>
              <a:t>个操作的结果。</a:t>
            </a:r>
            <a:endParaRPr lang="en-US" altLang="zh-CN" sz="2400" dirty="0"/>
          </a:p>
          <a:p>
            <a:pPr>
              <a:lnSpc>
                <a:spcPct val="120000"/>
              </a:lnSpc>
            </a:pPr>
            <a:r>
              <a:rPr lang="zh-CN" altLang="en-US" sz="2400" dirty="0">
                <a:solidFill>
                  <a:schemeClr val="accent2">
                    <a:lumMod val="75000"/>
                  </a:schemeClr>
                </a:solidFill>
              </a:rPr>
              <a:t>势函数</a:t>
            </a:r>
            <a:r>
              <a:rPr lang="en-US" altLang="zh-CN" sz="2400" b="1" dirty="0" err="1">
                <a:solidFill>
                  <a:srgbClr val="3C8C93"/>
                </a:solidFill>
              </a:rPr>
              <a:t>Φ</a:t>
            </a:r>
            <a:r>
              <a:rPr lang="en-US" altLang="zh-CN" sz="2400" b="1" dirty="0">
                <a:solidFill>
                  <a:srgbClr val="3C8C93"/>
                </a:solidFill>
              </a:rPr>
              <a:t> </a:t>
            </a:r>
            <a:r>
              <a:rPr lang="zh-CN" altLang="en-US" sz="2400" dirty="0"/>
              <a:t>将每个数据结构</a:t>
            </a:r>
            <a:r>
              <a:rPr lang="en-US" altLang="zh-CN" sz="2400" b="1" i="1" dirty="0">
                <a:solidFill>
                  <a:srgbClr val="3C8C93"/>
                </a:solidFill>
              </a:rPr>
              <a:t>D</a:t>
            </a:r>
            <a:r>
              <a:rPr lang="en-US" altLang="zh-CN" sz="2400" b="1" i="1" baseline="-25000" dirty="0">
                <a:solidFill>
                  <a:srgbClr val="3C8C93"/>
                </a:solidFill>
              </a:rPr>
              <a:t>i</a:t>
            </a:r>
            <a:r>
              <a:rPr lang="zh-CN" altLang="en-US" sz="2400" b="1" dirty="0">
                <a:solidFill>
                  <a:srgbClr val="3C8C93"/>
                </a:solidFill>
              </a:rPr>
              <a:t> </a:t>
            </a:r>
            <a:r>
              <a:rPr lang="zh-CN" altLang="en-US" sz="2400" dirty="0"/>
              <a:t>映射为一个实数</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i</a:t>
            </a:r>
            <a:r>
              <a:rPr lang="en-US" altLang="zh-CN" sz="2400" b="1" dirty="0">
                <a:solidFill>
                  <a:srgbClr val="3C8C93"/>
                </a:solidFill>
              </a:rPr>
              <a:t>)</a:t>
            </a:r>
            <a:r>
              <a:rPr lang="en-US" altLang="zh-CN" sz="2400" dirty="0"/>
              <a:t>, </a:t>
            </a:r>
            <a:r>
              <a:rPr lang="zh-CN" altLang="en-US" sz="2400" dirty="0"/>
              <a:t>即与</a:t>
            </a:r>
            <a:r>
              <a:rPr lang="en-US" altLang="zh-CN" sz="2400" b="1" i="1" dirty="0">
                <a:solidFill>
                  <a:srgbClr val="3C8C93"/>
                </a:solidFill>
              </a:rPr>
              <a:t>D</a:t>
            </a:r>
            <a:r>
              <a:rPr lang="en-US" altLang="zh-CN" sz="2400" b="1" i="1" baseline="-25000" dirty="0">
                <a:solidFill>
                  <a:srgbClr val="3C8C93"/>
                </a:solidFill>
              </a:rPr>
              <a:t>i</a:t>
            </a:r>
            <a:r>
              <a:rPr lang="en-US" altLang="zh-CN" sz="2400" b="1" i="1" dirty="0">
                <a:solidFill>
                  <a:srgbClr val="3C8C93"/>
                </a:solidFill>
              </a:rPr>
              <a:t> </a:t>
            </a:r>
            <a:r>
              <a:rPr lang="zh-CN" altLang="en-US" sz="2400" dirty="0"/>
              <a:t>相联系的势。</a:t>
            </a:r>
            <a:r>
              <a:rPr lang="en-US" altLang="zh-CN" sz="2400" dirty="0"/>
              <a:t> </a:t>
            </a:r>
          </a:p>
          <a:p>
            <a:pPr>
              <a:lnSpc>
                <a:spcPct val="120000"/>
              </a:lnSpc>
            </a:pPr>
            <a:r>
              <a:rPr lang="zh-CN" altLang="en-US" sz="2400" dirty="0"/>
              <a:t>第</a:t>
            </a:r>
            <a:r>
              <a:rPr lang="en-US" altLang="zh-CN" sz="2400" b="1" i="1" dirty="0" err="1">
                <a:solidFill>
                  <a:srgbClr val="3C8C93"/>
                </a:solidFill>
              </a:rPr>
              <a:t>i</a:t>
            </a:r>
            <a:r>
              <a:rPr lang="zh-CN" altLang="en-US" sz="2400" dirty="0"/>
              <a:t>个操作的平摊代价</a:t>
            </a:r>
            <a:r>
              <a:rPr lang="en-US" altLang="zh-CN" sz="2400" b="1" i="1" dirty="0" err="1">
                <a:solidFill>
                  <a:srgbClr val="3C8C93"/>
                </a:solidFill>
              </a:rPr>
              <a:t>a</a:t>
            </a:r>
            <a:r>
              <a:rPr lang="en-US" altLang="zh-CN" sz="2400" b="1" i="1" baseline="-25000" dirty="0" err="1">
                <a:solidFill>
                  <a:srgbClr val="3C8C93"/>
                </a:solidFill>
              </a:rPr>
              <a:t>i</a:t>
            </a:r>
            <a:r>
              <a:rPr lang="zh-CN" altLang="en-US" sz="2400" dirty="0"/>
              <a:t>根据势函数</a:t>
            </a:r>
            <a:r>
              <a:rPr lang="en-US" altLang="zh-CN" sz="2400" b="1" dirty="0" err="1">
                <a:solidFill>
                  <a:srgbClr val="3C8C93"/>
                </a:solidFill>
              </a:rPr>
              <a:t>Φ</a:t>
            </a:r>
            <a:r>
              <a:rPr lang="en-US" altLang="zh-CN" sz="2400" b="1" dirty="0"/>
              <a:t> </a:t>
            </a:r>
            <a:r>
              <a:rPr lang="zh-CN" altLang="en-US" sz="2400" dirty="0"/>
              <a:t>定义为</a:t>
            </a:r>
            <a:br>
              <a:rPr lang="en-US" altLang="zh-CN" sz="2400" dirty="0"/>
            </a:br>
            <a:r>
              <a:rPr lang="en-US" altLang="zh-CN" sz="2400" dirty="0"/>
              <a:t>		</a:t>
            </a:r>
            <a:r>
              <a:rPr lang="en-US" altLang="zh-CN" sz="2400" b="1" i="1" dirty="0" err="1">
                <a:solidFill>
                  <a:srgbClr val="3C8C93"/>
                </a:solidFill>
              </a:rPr>
              <a:t>a</a:t>
            </a:r>
            <a:r>
              <a:rPr lang="en-US" altLang="zh-CN" sz="2400" b="1" i="1" baseline="-25000" dirty="0" err="1">
                <a:solidFill>
                  <a:srgbClr val="3C8C93"/>
                </a:solidFill>
              </a:rPr>
              <a:t>i</a:t>
            </a:r>
            <a:r>
              <a:rPr lang="zh-CN" altLang="en-US" sz="2400" b="1" dirty="0">
                <a:solidFill>
                  <a:srgbClr val="3C8C93"/>
                </a:solidFill>
              </a:rPr>
              <a:t> ＝</a:t>
            </a:r>
            <a:r>
              <a:rPr lang="zh-CN" altLang="en-US" sz="2400" b="1" i="1" baseline="-25000" dirty="0">
                <a:solidFill>
                  <a:srgbClr val="3C8C93"/>
                </a:solidFill>
              </a:rPr>
              <a:t>   </a:t>
            </a:r>
            <a:r>
              <a:rPr lang="en-US" altLang="zh-CN" sz="2400" b="1" i="1" dirty="0">
                <a:solidFill>
                  <a:srgbClr val="3C8C93"/>
                </a:solidFill>
              </a:rPr>
              <a:t>c</a:t>
            </a:r>
            <a:r>
              <a:rPr lang="en-US" altLang="zh-CN" sz="2400" b="1" i="1" baseline="-25000" dirty="0">
                <a:solidFill>
                  <a:srgbClr val="3C8C93"/>
                </a:solidFill>
              </a:rPr>
              <a:t>i </a:t>
            </a:r>
            <a:r>
              <a:rPr lang="zh-CN" altLang="en-US" sz="2400" b="1" baseline="-25000" dirty="0">
                <a:solidFill>
                  <a:srgbClr val="3C8C93"/>
                </a:solidFill>
              </a:rPr>
              <a:t> </a:t>
            </a:r>
            <a:r>
              <a:rPr lang="zh-CN" altLang="en-US" sz="2400" b="1" dirty="0">
                <a:solidFill>
                  <a:srgbClr val="3C8C93"/>
                </a:solidFill>
              </a:rPr>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i</a:t>
            </a:r>
            <a:r>
              <a:rPr lang="en-US" altLang="zh-CN" sz="2400" b="1" dirty="0">
                <a:solidFill>
                  <a:srgbClr val="3C8C93"/>
                </a:solidFill>
              </a:rPr>
              <a:t>) </a:t>
            </a:r>
            <a:r>
              <a:rPr lang="zh-CN" altLang="en-US" sz="2400" b="1" dirty="0">
                <a:solidFill>
                  <a:srgbClr val="3C8C93"/>
                </a:solidFill>
              </a:rPr>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i-</a:t>
            </a:r>
            <a:r>
              <a:rPr lang="en-US" altLang="zh-CN" sz="2400" b="1" baseline="-25000" dirty="0">
                <a:solidFill>
                  <a:srgbClr val="3C8C93"/>
                </a:solidFill>
              </a:rPr>
              <a:t>1</a:t>
            </a:r>
            <a:r>
              <a:rPr lang="en-US" altLang="zh-CN" sz="2400" b="1" dirty="0">
                <a:solidFill>
                  <a:srgbClr val="3C8C93"/>
                </a:solidFill>
              </a:rPr>
              <a:t>)</a:t>
            </a:r>
            <a:br>
              <a:rPr lang="en-US" altLang="zh-CN" b="1" dirty="0">
                <a:solidFill>
                  <a:srgbClr val="3C8C93"/>
                </a:solidFill>
              </a:rPr>
            </a:br>
            <a:r>
              <a:rPr lang="zh-CN" altLang="en-US" sz="2400" dirty="0"/>
              <a:t>即每个操作的平摊代价为其实际代价</a:t>
            </a:r>
            <a:r>
              <a:rPr lang="en-US" altLang="zh-CN" sz="2400" b="1" i="1" dirty="0">
                <a:solidFill>
                  <a:srgbClr val="3C8C93"/>
                </a:solidFill>
              </a:rPr>
              <a:t>c</a:t>
            </a:r>
            <a:r>
              <a:rPr lang="en-US" altLang="zh-CN" sz="2400" b="1" i="1" baseline="-25000" dirty="0">
                <a:solidFill>
                  <a:srgbClr val="3C8C93"/>
                </a:solidFill>
              </a:rPr>
              <a:t>i</a:t>
            </a:r>
            <a:r>
              <a:rPr lang="zh-CN" altLang="en-US" sz="2400" dirty="0"/>
              <a:t>加上由于该操作所增加的势。</a:t>
            </a:r>
            <a:endParaRPr lang="en-US" altLang="zh-CN" sz="2400" dirty="0"/>
          </a:p>
          <a:p>
            <a:pPr marL="0" indent="0">
              <a:buNone/>
            </a:pPr>
            <a:endParaRPr lang="zh-CN" altLang="en-US" sz="2800" dirty="0"/>
          </a:p>
        </p:txBody>
      </p:sp>
      <p:pic>
        <p:nvPicPr>
          <p:cNvPr id="4" name="音频 3">
            <a:hlinkClick r:id="" action="ppaction://media"/>
            <a:extLst>
              <a:ext uri="{FF2B5EF4-FFF2-40B4-BE49-F238E27FC236}">
                <a16:creationId xmlns:a16="http://schemas.microsoft.com/office/drawing/2014/main" id="{11B6F0C5-749B-F448-9DDC-FF9C766C93D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96369394"/>
      </p:ext>
    </p:extLst>
  </p:cSld>
  <p:clrMapOvr>
    <a:masterClrMapping/>
  </p:clrMapOvr>
  <mc:AlternateContent xmlns:mc="http://schemas.openxmlformats.org/markup-compatibility/2006">
    <mc:Choice xmlns:p14="http://schemas.microsoft.com/office/powerpoint/2010/main" Requires="p14">
      <p:transition spd="slow" p14:dur="2000" advTm="47227"/>
    </mc:Choice>
    <mc:Fallback>
      <p:transition spd="slow" advTm="47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势函数</a:t>
            </a:r>
            <a:r>
              <a:rPr lang="en-US" altLang="zh-CN" b="1" dirty="0" err="1">
                <a:solidFill>
                  <a:srgbClr val="3C8C93"/>
                </a:solidFill>
              </a:rPr>
              <a:t>Φ</a:t>
            </a:r>
            <a:endParaRPr lang="zh-CN" altLang="en-US" b="1" dirty="0">
              <a:solidFill>
                <a:srgbClr val="3C8C93"/>
              </a:solidFill>
            </a:endParaRPr>
          </a:p>
        </p:txBody>
      </p:sp>
      <p:sp>
        <p:nvSpPr>
          <p:cNvPr id="3" name="内容占位符 2"/>
          <p:cNvSpPr>
            <a:spLocks noGrp="1"/>
          </p:cNvSpPr>
          <p:nvPr>
            <p:ph idx="1"/>
          </p:nvPr>
        </p:nvSpPr>
        <p:spPr/>
        <p:txBody>
          <a:bodyPr/>
          <a:lstStyle/>
          <a:p>
            <a:pPr>
              <a:lnSpc>
                <a:spcPct val="120000"/>
              </a:lnSpc>
            </a:pPr>
            <a:r>
              <a:rPr lang="zh-CN" altLang="en-US" sz="2400" dirty="0"/>
              <a:t>对一个初始数据结构</a:t>
            </a:r>
            <a:r>
              <a:rPr lang="en-US" altLang="zh-CN" sz="2400" b="1" i="1" dirty="0">
                <a:solidFill>
                  <a:srgbClr val="3C8C93"/>
                </a:solidFill>
              </a:rPr>
              <a:t>D</a:t>
            </a:r>
            <a:r>
              <a:rPr lang="en-US" altLang="zh-CN" sz="2400" b="1" baseline="-25000" dirty="0">
                <a:solidFill>
                  <a:srgbClr val="3C8C93"/>
                </a:solidFill>
              </a:rPr>
              <a:t>0</a:t>
            </a:r>
            <a:r>
              <a:rPr lang="en-US" altLang="zh-CN" sz="2400" baseline="-25000" dirty="0">
                <a:solidFill>
                  <a:srgbClr val="3C8C93"/>
                </a:solidFill>
              </a:rPr>
              <a:t> </a:t>
            </a:r>
            <a:r>
              <a:rPr lang="zh-CN" altLang="en-US" sz="2400" dirty="0"/>
              <a:t>执行</a:t>
            </a:r>
            <a:r>
              <a:rPr lang="en-US" altLang="zh-CN" sz="2400" b="1" i="1" dirty="0">
                <a:solidFill>
                  <a:srgbClr val="3C8C93"/>
                </a:solidFill>
              </a:rPr>
              <a:t>n</a:t>
            </a:r>
            <a:r>
              <a:rPr lang="zh-CN" altLang="en-US" sz="2400" dirty="0"/>
              <a:t>个操作。对每个</a:t>
            </a:r>
            <a:r>
              <a:rPr lang="en-US" altLang="zh-CN" sz="2400" b="1" i="1" dirty="0" err="1">
                <a:solidFill>
                  <a:srgbClr val="3C8C93"/>
                </a:solidFill>
              </a:rPr>
              <a:t>i</a:t>
            </a:r>
            <a:r>
              <a:rPr lang="zh-CN" altLang="en-US" sz="2400" dirty="0"/>
              <a:t>，设</a:t>
            </a:r>
            <a:r>
              <a:rPr lang="en-US" altLang="zh-CN" sz="2400" b="1" i="1" dirty="0">
                <a:solidFill>
                  <a:srgbClr val="3C8C93"/>
                </a:solidFill>
              </a:rPr>
              <a:t>c</a:t>
            </a:r>
            <a:r>
              <a:rPr lang="en-US" altLang="zh-CN" sz="2400" b="1" i="1" baseline="-25000" dirty="0">
                <a:solidFill>
                  <a:srgbClr val="3C8C93"/>
                </a:solidFill>
              </a:rPr>
              <a:t>i</a:t>
            </a:r>
            <a:r>
              <a:rPr lang="zh-CN" altLang="en-US" sz="2400" dirty="0"/>
              <a:t>为每个操作的实际代价， </a:t>
            </a:r>
            <a:r>
              <a:rPr lang="en-US" altLang="zh-CN" sz="2400" b="1" i="1" dirty="0">
                <a:solidFill>
                  <a:srgbClr val="3C8C93"/>
                </a:solidFill>
              </a:rPr>
              <a:t>D</a:t>
            </a:r>
            <a:r>
              <a:rPr lang="en-US" altLang="zh-CN" sz="2400" b="1" i="1" baseline="-25000" dirty="0">
                <a:solidFill>
                  <a:srgbClr val="3C8C93"/>
                </a:solidFill>
              </a:rPr>
              <a:t>i</a:t>
            </a:r>
            <a:r>
              <a:rPr lang="zh-CN" altLang="en-US" sz="2400" b="1" dirty="0">
                <a:solidFill>
                  <a:srgbClr val="3C8C93"/>
                </a:solidFill>
              </a:rPr>
              <a:t> </a:t>
            </a:r>
            <a:r>
              <a:rPr lang="zh-CN" altLang="en-US" sz="2400" dirty="0"/>
              <a:t>为对数据结构</a:t>
            </a:r>
            <a:r>
              <a:rPr lang="en-US" altLang="zh-CN" sz="2400" b="1" i="1" dirty="0">
                <a:solidFill>
                  <a:srgbClr val="3C8C93"/>
                </a:solidFill>
              </a:rPr>
              <a:t>D</a:t>
            </a:r>
            <a:r>
              <a:rPr lang="en-US" altLang="zh-CN" sz="2400" b="1" i="1" baseline="-25000" dirty="0">
                <a:solidFill>
                  <a:srgbClr val="3C8C93"/>
                </a:solidFill>
              </a:rPr>
              <a:t>i</a:t>
            </a:r>
            <a:r>
              <a:rPr lang="en-US" altLang="zh-CN" sz="2400" b="1" baseline="-25000" dirty="0">
                <a:solidFill>
                  <a:srgbClr val="3C8C93"/>
                </a:solidFill>
              </a:rPr>
              <a:t>-1</a:t>
            </a:r>
            <a:r>
              <a:rPr lang="zh-CN" altLang="en-US" sz="2400" dirty="0"/>
              <a:t>执行第</a:t>
            </a:r>
            <a:r>
              <a:rPr lang="en-US" altLang="zh-CN" sz="2400" b="1" i="1" dirty="0" err="1">
                <a:solidFill>
                  <a:srgbClr val="3C8C93"/>
                </a:solidFill>
              </a:rPr>
              <a:t>i</a:t>
            </a:r>
            <a:r>
              <a:rPr lang="zh-CN" altLang="en-US" sz="2400" dirty="0"/>
              <a:t>个操作的结果。</a:t>
            </a:r>
            <a:endParaRPr lang="en-US" altLang="zh-CN" sz="2400" dirty="0"/>
          </a:p>
          <a:p>
            <a:pPr>
              <a:lnSpc>
                <a:spcPct val="120000"/>
              </a:lnSpc>
            </a:pPr>
            <a:r>
              <a:rPr lang="zh-CN" altLang="en-US" sz="2400" dirty="0">
                <a:solidFill>
                  <a:schemeClr val="accent2">
                    <a:lumMod val="75000"/>
                  </a:schemeClr>
                </a:solidFill>
              </a:rPr>
              <a:t>势函数</a:t>
            </a:r>
            <a:r>
              <a:rPr lang="en-US" altLang="zh-CN" sz="2400" b="1" dirty="0" err="1">
                <a:solidFill>
                  <a:srgbClr val="3C8C93"/>
                </a:solidFill>
              </a:rPr>
              <a:t>Φ</a:t>
            </a:r>
            <a:r>
              <a:rPr lang="en-US" altLang="zh-CN" sz="2400" b="1" dirty="0">
                <a:solidFill>
                  <a:srgbClr val="3C8C93"/>
                </a:solidFill>
              </a:rPr>
              <a:t> </a:t>
            </a:r>
            <a:r>
              <a:rPr lang="zh-CN" altLang="en-US" sz="2400" dirty="0"/>
              <a:t>将每个数据结构</a:t>
            </a:r>
            <a:r>
              <a:rPr lang="en-US" altLang="zh-CN" sz="2400" b="1" i="1" dirty="0">
                <a:solidFill>
                  <a:srgbClr val="3C8C93"/>
                </a:solidFill>
              </a:rPr>
              <a:t>D</a:t>
            </a:r>
            <a:r>
              <a:rPr lang="en-US" altLang="zh-CN" sz="2400" b="1" i="1" baseline="-25000" dirty="0">
                <a:solidFill>
                  <a:srgbClr val="3C8C93"/>
                </a:solidFill>
              </a:rPr>
              <a:t>i</a:t>
            </a:r>
            <a:r>
              <a:rPr lang="zh-CN" altLang="en-US" sz="2400" b="1" dirty="0">
                <a:solidFill>
                  <a:srgbClr val="3C8C93"/>
                </a:solidFill>
              </a:rPr>
              <a:t> </a:t>
            </a:r>
            <a:r>
              <a:rPr lang="zh-CN" altLang="en-US" sz="2400" dirty="0"/>
              <a:t>映射为一个实数</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i</a:t>
            </a:r>
            <a:r>
              <a:rPr lang="en-US" altLang="zh-CN" sz="2400" b="1" dirty="0">
                <a:solidFill>
                  <a:srgbClr val="3C8C93"/>
                </a:solidFill>
              </a:rPr>
              <a:t>)</a:t>
            </a:r>
            <a:r>
              <a:rPr lang="en-US" altLang="zh-CN" sz="2400" dirty="0"/>
              <a:t>, </a:t>
            </a:r>
            <a:r>
              <a:rPr lang="zh-CN" altLang="en-US" sz="2400" dirty="0"/>
              <a:t>即与</a:t>
            </a:r>
            <a:r>
              <a:rPr lang="en-US" altLang="zh-CN" sz="2400" b="1" i="1" dirty="0">
                <a:solidFill>
                  <a:srgbClr val="3C8C93"/>
                </a:solidFill>
              </a:rPr>
              <a:t>D</a:t>
            </a:r>
            <a:r>
              <a:rPr lang="en-US" altLang="zh-CN" sz="2400" b="1" i="1" baseline="-25000" dirty="0">
                <a:solidFill>
                  <a:srgbClr val="3C8C93"/>
                </a:solidFill>
              </a:rPr>
              <a:t>i</a:t>
            </a:r>
            <a:r>
              <a:rPr lang="en-US" altLang="zh-CN" sz="2400" b="1" i="1" dirty="0">
                <a:solidFill>
                  <a:srgbClr val="3C8C93"/>
                </a:solidFill>
              </a:rPr>
              <a:t> </a:t>
            </a:r>
            <a:r>
              <a:rPr lang="zh-CN" altLang="en-US" sz="2400" dirty="0"/>
              <a:t>相联系的势。</a:t>
            </a:r>
            <a:r>
              <a:rPr lang="en-US" altLang="zh-CN" sz="2400" dirty="0"/>
              <a:t> </a:t>
            </a:r>
          </a:p>
          <a:p>
            <a:pPr>
              <a:lnSpc>
                <a:spcPct val="120000"/>
              </a:lnSpc>
            </a:pPr>
            <a:r>
              <a:rPr lang="zh-CN" altLang="en-US" sz="2400" dirty="0"/>
              <a:t>第</a:t>
            </a:r>
            <a:r>
              <a:rPr lang="en-US" altLang="zh-CN" sz="2400" b="1" i="1" dirty="0" err="1">
                <a:solidFill>
                  <a:srgbClr val="3C8C93"/>
                </a:solidFill>
              </a:rPr>
              <a:t>i</a:t>
            </a:r>
            <a:r>
              <a:rPr lang="zh-CN" altLang="en-US" sz="2400" dirty="0"/>
              <a:t>个操作的平摊代价</a:t>
            </a:r>
            <a:r>
              <a:rPr lang="en-US" altLang="zh-CN" sz="2400" b="1" i="1" dirty="0" err="1">
                <a:solidFill>
                  <a:srgbClr val="3C8C93"/>
                </a:solidFill>
              </a:rPr>
              <a:t>a</a:t>
            </a:r>
            <a:r>
              <a:rPr lang="en-US" altLang="zh-CN" sz="2400" b="1" i="1" baseline="-25000" dirty="0" err="1">
                <a:solidFill>
                  <a:srgbClr val="3C8C93"/>
                </a:solidFill>
              </a:rPr>
              <a:t>i</a:t>
            </a:r>
            <a:r>
              <a:rPr lang="zh-CN" altLang="en-US" sz="2400" dirty="0"/>
              <a:t>根据势函数</a:t>
            </a:r>
            <a:r>
              <a:rPr lang="en-US" altLang="zh-CN" sz="2400" b="1" dirty="0" err="1">
                <a:solidFill>
                  <a:srgbClr val="3C8C93"/>
                </a:solidFill>
              </a:rPr>
              <a:t>Φ</a:t>
            </a:r>
            <a:r>
              <a:rPr lang="en-US" altLang="zh-CN" sz="2400" b="1" dirty="0"/>
              <a:t> </a:t>
            </a:r>
            <a:r>
              <a:rPr lang="zh-CN" altLang="en-US" sz="2400" dirty="0"/>
              <a:t>定义为</a:t>
            </a:r>
            <a:br>
              <a:rPr lang="en-US" altLang="zh-CN" sz="2400" dirty="0"/>
            </a:br>
            <a:r>
              <a:rPr lang="en-US" altLang="zh-CN" sz="2400" dirty="0"/>
              <a:t>		</a:t>
            </a:r>
            <a:r>
              <a:rPr lang="en-US" altLang="zh-CN" sz="2400" b="1" i="1" dirty="0" err="1">
                <a:solidFill>
                  <a:srgbClr val="3C8C93"/>
                </a:solidFill>
              </a:rPr>
              <a:t>a</a:t>
            </a:r>
            <a:r>
              <a:rPr lang="en-US" altLang="zh-CN" sz="2400" b="1" i="1" baseline="-25000" dirty="0" err="1">
                <a:solidFill>
                  <a:srgbClr val="3C8C93"/>
                </a:solidFill>
              </a:rPr>
              <a:t>i</a:t>
            </a:r>
            <a:r>
              <a:rPr lang="zh-CN" altLang="en-US" sz="2400" b="1" dirty="0">
                <a:solidFill>
                  <a:srgbClr val="3C8C93"/>
                </a:solidFill>
              </a:rPr>
              <a:t> ＝</a:t>
            </a:r>
            <a:r>
              <a:rPr lang="zh-CN" altLang="en-US" sz="2400" b="1" i="1" baseline="-25000" dirty="0">
                <a:solidFill>
                  <a:srgbClr val="3C8C93"/>
                </a:solidFill>
              </a:rPr>
              <a:t>   </a:t>
            </a:r>
            <a:r>
              <a:rPr lang="en-US" altLang="zh-CN" sz="2400" b="1" i="1" dirty="0">
                <a:solidFill>
                  <a:srgbClr val="3C8C93"/>
                </a:solidFill>
              </a:rPr>
              <a:t>c</a:t>
            </a:r>
            <a:r>
              <a:rPr lang="en-US" altLang="zh-CN" sz="2400" b="1" i="1" baseline="-25000" dirty="0">
                <a:solidFill>
                  <a:srgbClr val="3C8C93"/>
                </a:solidFill>
              </a:rPr>
              <a:t>i </a:t>
            </a:r>
            <a:r>
              <a:rPr lang="zh-CN" altLang="en-US" sz="2400" b="1" baseline="-25000" dirty="0">
                <a:solidFill>
                  <a:srgbClr val="3C8C93"/>
                </a:solidFill>
              </a:rPr>
              <a:t> </a:t>
            </a:r>
            <a:r>
              <a:rPr lang="zh-CN" altLang="en-US" sz="2400" b="1" dirty="0">
                <a:solidFill>
                  <a:srgbClr val="3C8C93"/>
                </a:solidFill>
              </a:rPr>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i</a:t>
            </a:r>
            <a:r>
              <a:rPr lang="en-US" altLang="zh-CN" sz="2400" b="1" dirty="0">
                <a:solidFill>
                  <a:srgbClr val="3C8C93"/>
                </a:solidFill>
              </a:rPr>
              <a:t>) </a:t>
            </a:r>
            <a:r>
              <a:rPr lang="zh-CN" altLang="en-US" sz="2400" b="1" dirty="0">
                <a:solidFill>
                  <a:srgbClr val="3C8C93"/>
                </a:solidFill>
              </a:rPr>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i-</a:t>
            </a:r>
            <a:r>
              <a:rPr lang="en-US" altLang="zh-CN" sz="2400" b="1" baseline="-25000" dirty="0">
                <a:solidFill>
                  <a:srgbClr val="3C8C93"/>
                </a:solidFill>
              </a:rPr>
              <a:t>1</a:t>
            </a:r>
            <a:r>
              <a:rPr lang="en-US" altLang="zh-CN" sz="2400" b="1" dirty="0">
                <a:solidFill>
                  <a:srgbClr val="3C8C93"/>
                </a:solidFill>
              </a:rPr>
              <a:t>)</a:t>
            </a:r>
            <a:br>
              <a:rPr lang="en-US" altLang="zh-CN" b="1" dirty="0">
                <a:solidFill>
                  <a:srgbClr val="3C8C93"/>
                </a:solidFill>
              </a:rPr>
            </a:br>
            <a:r>
              <a:rPr lang="zh-CN" altLang="en-US" sz="2400" dirty="0"/>
              <a:t>即每个操作的平摊代价为其实际代价</a:t>
            </a:r>
            <a:r>
              <a:rPr lang="en-US" altLang="zh-CN" sz="2400" b="1" i="1" dirty="0">
                <a:solidFill>
                  <a:srgbClr val="3C8C93"/>
                </a:solidFill>
              </a:rPr>
              <a:t>c</a:t>
            </a:r>
            <a:r>
              <a:rPr lang="en-US" altLang="zh-CN" sz="2400" b="1" i="1" baseline="-25000" dirty="0">
                <a:solidFill>
                  <a:srgbClr val="3C8C93"/>
                </a:solidFill>
              </a:rPr>
              <a:t>i</a:t>
            </a:r>
            <a:r>
              <a:rPr lang="zh-CN" altLang="en-US" sz="2400" dirty="0"/>
              <a:t>加上由于该操作所增加的势。</a:t>
            </a:r>
            <a:endParaRPr lang="en-US" altLang="zh-CN" sz="2400" dirty="0"/>
          </a:p>
          <a:p>
            <a:pPr>
              <a:lnSpc>
                <a:spcPct val="120000"/>
              </a:lnSpc>
            </a:pPr>
            <a:r>
              <a:rPr lang="en-US" altLang="zh-CN" sz="2400" b="1" i="1" dirty="0">
                <a:solidFill>
                  <a:srgbClr val="3C8C93"/>
                </a:solidFill>
              </a:rPr>
              <a:t>n</a:t>
            </a:r>
            <a:r>
              <a:rPr lang="zh-CN" altLang="en-US" sz="2400" dirty="0"/>
              <a:t>个操作的总的平摊代价为</a:t>
            </a:r>
            <a:br>
              <a:rPr lang="en-US" altLang="zh-CN" sz="2400" dirty="0"/>
            </a:br>
            <a:r>
              <a:rPr lang="en-US" altLang="zh-CN" sz="2400" dirty="0"/>
              <a:t>		</a:t>
            </a:r>
            <a:r>
              <a:rPr lang="zh-CN" altLang="en-US" sz="2400" b="1" dirty="0">
                <a:solidFill>
                  <a:srgbClr val="3C8C93"/>
                </a:solidFill>
              </a:rPr>
              <a:t>∑</a:t>
            </a:r>
            <a:r>
              <a:rPr lang="en-US" altLang="zh-CN" sz="2400" b="1" i="1" dirty="0" err="1">
                <a:solidFill>
                  <a:srgbClr val="3C8C93"/>
                </a:solidFill>
              </a:rPr>
              <a:t>a</a:t>
            </a:r>
            <a:r>
              <a:rPr lang="en-US" altLang="zh-CN" sz="2400" b="1" i="1" baseline="-25000" dirty="0" err="1">
                <a:solidFill>
                  <a:srgbClr val="3C8C93"/>
                </a:solidFill>
              </a:rPr>
              <a:t>i</a:t>
            </a:r>
            <a:r>
              <a:rPr lang="zh-CN" altLang="en-US" sz="2400" b="1" dirty="0">
                <a:solidFill>
                  <a:srgbClr val="3C8C93"/>
                </a:solidFill>
              </a:rPr>
              <a:t> ＝ ∑</a:t>
            </a:r>
            <a:r>
              <a:rPr lang="en-US" altLang="zh-CN" sz="2400" b="1" i="1" dirty="0">
                <a:solidFill>
                  <a:srgbClr val="3C8C93"/>
                </a:solidFill>
              </a:rPr>
              <a:t>c</a:t>
            </a:r>
            <a:r>
              <a:rPr lang="en-US" altLang="zh-CN" sz="2400" b="1" i="1" baseline="-25000" dirty="0">
                <a:solidFill>
                  <a:srgbClr val="3C8C93"/>
                </a:solidFill>
              </a:rPr>
              <a:t>i </a:t>
            </a:r>
            <a:r>
              <a:rPr lang="zh-CN" altLang="en-US" sz="2400" b="1" dirty="0">
                <a:solidFill>
                  <a:srgbClr val="3C8C93"/>
                </a:solidFill>
              </a:rPr>
              <a:t>＋</a:t>
            </a:r>
            <a:r>
              <a:rPr lang="en-US" altLang="zh-CN" sz="2400" b="1" dirty="0" err="1">
                <a:solidFill>
                  <a:srgbClr val="3C8C93"/>
                </a:solidFill>
              </a:rPr>
              <a:t>Φ</a:t>
            </a:r>
            <a:r>
              <a:rPr lang="en-US" altLang="zh-CN" sz="2400" b="1" dirty="0">
                <a:solidFill>
                  <a:srgbClr val="3C8C93"/>
                </a:solidFill>
              </a:rPr>
              <a:t>(</a:t>
            </a:r>
            <a:r>
              <a:rPr lang="en-US" altLang="zh-CN" sz="2400" b="1" i="1" dirty="0" err="1">
                <a:solidFill>
                  <a:srgbClr val="3C8C93"/>
                </a:solidFill>
              </a:rPr>
              <a:t>D</a:t>
            </a:r>
            <a:r>
              <a:rPr lang="en-US" altLang="zh-CN" sz="2400" b="1" i="1" baseline="-25000" dirty="0" err="1">
                <a:solidFill>
                  <a:srgbClr val="3C8C93"/>
                </a:solidFill>
              </a:rPr>
              <a:t>n</a:t>
            </a:r>
            <a:r>
              <a:rPr lang="en-US" altLang="zh-CN" sz="2400" b="1" dirty="0">
                <a:solidFill>
                  <a:srgbClr val="3C8C93"/>
                </a:solidFill>
              </a:rPr>
              <a:t>) </a:t>
            </a:r>
            <a:r>
              <a:rPr lang="zh-CN" altLang="en-US" sz="2400" b="1" dirty="0">
                <a:solidFill>
                  <a:srgbClr val="3C8C93"/>
                </a:solidFill>
              </a:rPr>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0</a:t>
            </a:r>
            <a:r>
              <a:rPr lang="en-US" altLang="zh-CN" sz="2400" b="1" dirty="0">
                <a:solidFill>
                  <a:srgbClr val="3C8C93"/>
                </a:solidFill>
              </a:rPr>
              <a:t>)</a:t>
            </a:r>
            <a:endParaRPr lang="zh-CN" altLang="en-US" sz="2400" b="1" dirty="0">
              <a:solidFill>
                <a:srgbClr val="3C8C93"/>
              </a:solidFill>
            </a:endParaRPr>
          </a:p>
          <a:p>
            <a:endParaRPr lang="zh-CN" altLang="en-US" sz="2800" dirty="0"/>
          </a:p>
        </p:txBody>
      </p:sp>
      <p:pic>
        <p:nvPicPr>
          <p:cNvPr id="6" name="音频 5">
            <a:hlinkClick r:id="" action="ppaction://media"/>
            <a:extLst>
              <a:ext uri="{FF2B5EF4-FFF2-40B4-BE49-F238E27FC236}">
                <a16:creationId xmlns:a16="http://schemas.microsoft.com/office/drawing/2014/main" id="{8366B9D3-09D5-744A-A1F2-9C987B7F6C5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14796241"/>
      </p:ext>
    </p:extLst>
  </p:cSld>
  <p:clrMapOvr>
    <a:masterClrMapping/>
  </p:clrMapOvr>
  <mc:AlternateContent xmlns:mc="http://schemas.openxmlformats.org/markup-compatibility/2006">
    <mc:Choice xmlns:p14="http://schemas.microsoft.com/office/powerpoint/2010/main" Requires="p14">
      <p:transition spd="slow" p14:dur="2000" advTm="25696"/>
    </mc:Choice>
    <mc:Fallback>
      <p:transition spd="slow" advTm="25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势函数</a:t>
            </a:r>
            <a:r>
              <a:rPr lang="en-US" altLang="zh-CN" b="1"/>
              <a:t>Φ</a:t>
            </a:r>
            <a:endParaRPr lang="zh-CN" altLang="en-US" b="1"/>
          </a:p>
        </p:txBody>
      </p:sp>
      <p:sp>
        <p:nvSpPr>
          <p:cNvPr id="3" name="内容占位符 2"/>
          <p:cNvSpPr>
            <a:spLocks noGrp="1"/>
          </p:cNvSpPr>
          <p:nvPr>
            <p:ph idx="1"/>
          </p:nvPr>
        </p:nvSpPr>
        <p:spPr/>
        <p:txBody>
          <a:bodyPr/>
          <a:lstStyle/>
          <a:p>
            <a:pPr>
              <a:lnSpc>
                <a:spcPct val="110000"/>
              </a:lnSpc>
            </a:pPr>
            <a:r>
              <a:rPr lang="zh-CN" altLang="en-US" sz="2400" dirty="0"/>
              <a:t>如果势函数</a:t>
            </a:r>
            <a:r>
              <a:rPr lang="en-US" altLang="zh-CN" sz="2400" b="1" dirty="0" err="1">
                <a:solidFill>
                  <a:srgbClr val="3C8C93"/>
                </a:solidFill>
              </a:rPr>
              <a:t>Φ</a:t>
            </a:r>
            <a:r>
              <a:rPr lang="zh-CN" altLang="en-US" sz="2400" dirty="0"/>
              <a:t>使得对所有</a:t>
            </a:r>
            <a:r>
              <a:rPr lang="en-US" altLang="zh-CN" sz="2400" b="1" i="1" dirty="0"/>
              <a:t>n</a:t>
            </a:r>
            <a:r>
              <a:rPr lang="zh-CN" altLang="en-US" sz="2400" dirty="0"/>
              <a:t>，有</a:t>
            </a:r>
            <a:r>
              <a:rPr lang="en-US" altLang="zh-CN" sz="2400" b="1" dirty="0" err="1">
                <a:solidFill>
                  <a:srgbClr val="3C8C93"/>
                </a:solidFill>
              </a:rPr>
              <a:t>Φ</a:t>
            </a:r>
            <a:r>
              <a:rPr lang="en-US" altLang="zh-CN" sz="2400" b="1" dirty="0">
                <a:solidFill>
                  <a:srgbClr val="3C8C93"/>
                </a:solidFill>
              </a:rPr>
              <a:t>(</a:t>
            </a:r>
            <a:r>
              <a:rPr lang="en-US" altLang="zh-CN" sz="2400" b="1" i="1" dirty="0" err="1">
                <a:solidFill>
                  <a:srgbClr val="3C8C93"/>
                </a:solidFill>
              </a:rPr>
              <a:t>D</a:t>
            </a:r>
            <a:r>
              <a:rPr lang="en-US" altLang="zh-CN" sz="2400" b="1" i="1" baseline="-25000" dirty="0" err="1">
                <a:solidFill>
                  <a:srgbClr val="3C8C93"/>
                </a:solidFill>
              </a:rPr>
              <a:t>n</a:t>
            </a:r>
            <a:r>
              <a:rPr lang="en-US" altLang="zh-CN" sz="2400" b="1" dirty="0">
                <a:solidFill>
                  <a:srgbClr val="3C8C93"/>
                </a:solidFill>
              </a:rPr>
              <a:t>) ≥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baseline="-25000" dirty="0">
                <a:solidFill>
                  <a:srgbClr val="3C8C93"/>
                </a:solidFill>
              </a:rPr>
              <a:t>0</a:t>
            </a:r>
            <a:r>
              <a:rPr lang="en-US" altLang="zh-CN" sz="2400" b="1" dirty="0">
                <a:solidFill>
                  <a:srgbClr val="3C8C93"/>
                </a:solidFill>
              </a:rPr>
              <a:t>)</a:t>
            </a:r>
            <a:r>
              <a:rPr lang="en-US" altLang="zh-CN" sz="2400" dirty="0"/>
              <a:t>,</a:t>
            </a:r>
            <a:br>
              <a:rPr lang="en-US" altLang="zh-CN" sz="2400" dirty="0"/>
            </a:br>
            <a:r>
              <a:rPr lang="en-US" altLang="zh-CN" sz="2400" dirty="0"/>
              <a:t> </a:t>
            </a:r>
            <a:r>
              <a:rPr lang="zh-CN" altLang="en-US" sz="2400" dirty="0">
                <a:solidFill>
                  <a:srgbClr val="FF0000"/>
                </a:solidFill>
              </a:rPr>
              <a:t>则总平摊代价</a:t>
            </a:r>
            <a:r>
              <a:rPr lang="zh-CN" altLang="en-US" sz="2400" b="1" dirty="0">
                <a:solidFill>
                  <a:srgbClr val="3C8C93"/>
                </a:solidFill>
              </a:rPr>
              <a:t>∑</a:t>
            </a:r>
            <a:r>
              <a:rPr lang="en-US" altLang="zh-CN" sz="2400" b="1" i="1" dirty="0" err="1">
                <a:solidFill>
                  <a:srgbClr val="3C8C93"/>
                </a:solidFill>
              </a:rPr>
              <a:t>a</a:t>
            </a:r>
            <a:r>
              <a:rPr lang="en-US" altLang="zh-CN" sz="2400" b="1" i="1" baseline="-25000" dirty="0" err="1">
                <a:solidFill>
                  <a:srgbClr val="3C8C93"/>
                </a:solidFill>
              </a:rPr>
              <a:t>i</a:t>
            </a:r>
            <a:r>
              <a:rPr lang="zh-CN" altLang="en-US" sz="2400" dirty="0">
                <a:solidFill>
                  <a:srgbClr val="FF0000"/>
                </a:solidFill>
              </a:rPr>
              <a:t>就是总实际代价</a:t>
            </a:r>
            <a:r>
              <a:rPr lang="zh-CN" altLang="en-US" sz="2400" b="1" dirty="0">
                <a:solidFill>
                  <a:srgbClr val="FF0000"/>
                </a:solidFill>
              </a:rPr>
              <a:t>∑</a:t>
            </a:r>
            <a:r>
              <a:rPr lang="en-US" altLang="zh-CN" sz="2400" b="1" i="1" dirty="0">
                <a:solidFill>
                  <a:srgbClr val="FF0000"/>
                </a:solidFill>
              </a:rPr>
              <a:t>c</a:t>
            </a:r>
            <a:r>
              <a:rPr lang="en-US" altLang="zh-CN" sz="2400" b="1" i="1" baseline="-25000" dirty="0">
                <a:solidFill>
                  <a:srgbClr val="FF0000"/>
                </a:solidFill>
              </a:rPr>
              <a:t>i</a:t>
            </a:r>
            <a:r>
              <a:rPr lang="zh-CN" altLang="en-US" sz="2400" dirty="0">
                <a:solidFill>
                  <a:srgbClr val="FF0000"/>
                </a:solidFill>
              </a:rPr>
              <a:t>的一个上界</a:t>
            </a:r>
            <a:endParaRPr lang="en-US" altLang="zh-CN" sz="2400" dirty="0"/>
          </a:p>
          <a:p>
            <a:pPr lvl="1">
              <a:lnSpc>
                <a:spcPct val="110000"/>
              </a:lnSpc>
            </a:pPr>
            <a:r>
              <a:rPr lang="zh-CN" altLang="en-US" sz="2000" dirty="0"/>
              <a:t>通常为了方便起见会定义</a:t>
            </a:r>
            <a:r>
              <a:rPr lang="en-US" altLang="zh-CN" sz="2000" b="1" dirty="0" err="1">
                <a:solidFill>
                  <a:srgbClr val="3C8C93"/>
                </a:solidFill>
              </a:rPr>
              <a:t>Φ</a:t>
            </a:r>
            <a:r>
              <a:rPr lang="en-US" altLang="zh-CN" sz="2000" b="1" dirty="0">
                <a:solidFill>
                  <a:srgbClr val="3C8C93"/>
                </a:solidFill>
              </a:rPr>
              <a:t>(</a:t>
            </a:r>
            <a:r>
              <a:rPr lang="en-US" altLang="zh-CN" sz="2000" b="1" i="1" dirty="0">
                <a:solidFill>
                  <a:srgbClr val="3C8C93"/>
                </a:solidFill>
              </a:rPr>
              <a:t>D</a:t>
            </a:r>
            <a:r>
              <a:rPr lang="en-US" altLang="zh-CN" sz="2000" b="1" baseline="-25000" dirty="0">
                <a:solidFill>
                  <a:srgbClr val="3C8C93"/>
                </a:solidFill>
              </a:rPr>
              <a:t>0</a:t>
            </a:r>
            <a:r>
              <a:rPr lang="en-US" altLang="zh-CN" sz="2000" b="1" dirty="0">
                <a:solidFill>
                  <a:srgbClr val="3C8C93"/>
                </a:solidFill>
              </a:rPr>
              <a:t>) </a:t>
            </a:r>
            <a:r>
              <a:rPr lang="zh-CN" altLang="en-US" sz="2000" b="1" dirty="0">
                <a:solidFill>
                  <a:srgbClr val="3C8C93"/>
                </a:solidFill>
              </a:rPr>
              <a:t>＝ </a:t>
            </a:r>
            <a:r>
              <a:rPr lang="en-US" altLang="zh-CN" sz="2000" b="1" dirty="0">
                <a:solidFill>
                  <a:srgbClr val="3C8C93"/>
                </a:solidFill>
              </a:rPr>
              <a:t>0</a:t>
            </a:r>
            <a:r>
              <a:rPr lang="zh-CN" altLang="en-US" sz="2000" dirty="0"/>
              <a:t>（不是必须的）</a:t>
            </a:r>
          </a:p>
        </p:txBody>
      </p:sp>
      <p:pic>
        <p:nvPicPr>
          <p:cNvPr id="7" name="音频 6">
            <a:hlinkClick r:id="" action="ppaction://media"/>
            <a:extLst>
              <a:ext uri="{FF2B5EF4-FFF2-40B4-BE49-F238E27FC236}">
                <a16:creationId xmlns:a16="http://schemas.microsoft.com/office/drawing/2014/main" id="{15E84912-4014-394A-B0DE-2D47092411B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084906630"/>
      </p:ext>
    </p:extLst>
  </p:cSld>
  <p:clrMapOvr>
    <a:masterClrMapping/>
  </p:clrMapOvr>
  <mc:AlternateContent xmlns:mc="http://schemas.openxmlformats.org/markup-compatibility/2006">
    <mc:Choice xmlns:p14="http://schemas.microsoft.com/office/powerpoint/2010/main" Requires="p14">
      <p:transition spd="slow" p14:dur="2000" advTm="38044"/>
    </mc:Choice>
    <mc:Fallback>
      <p:transition spd="slow" advTm="38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势函数</a:t>
            </a:r>
            <a:r>
              <a:rPr lang="en-US" altLang="zh-CN" b="1"/>
              <a:t>Φ</a:t>
            </a:r>
            <a:endParaRPr lang="zh-CN" altLang="en-US" b="1"/>
          </a:p>
        </p:txBody>
      </p:sp>
      <p:sp>
        <p:nvSpPr>
          <p:cNvPr id="3" name="内容占位符 2"/>
          <p:cNvSpPr>
            <a:spLocks noGrp="1"/>
          </p:cNvSpPr>
          <p:nvPr>
            <p:ph idx="1"/>
          </p:nvPr>
        </p:nvSpPr>
        <p:spPr/>
        <p:txBody>
          <a:bodyPr/>
          <a:lstStyle/>
          <a:p>
            <a:pPr>
              <a:lnSpc>
                <a:spcPct val="110000"/>
              </a:lnSpc>
            </a:pPr>
            <a:r>
              <a:rPr lang="zh-CN" altLang="en-US" sz="2400" dirty="0"/>
              <a:t>如果势函数</a:t>
            </a:r>
            <a:r>
              <a:rPr lang="en-US" altLang="zh-CN" sz="2400" b="1" dirty="0" err="1">
                <a:solidFill>
                  <a:srgbClr val="3C8C93"/>
                </a:solidFill>
              </a:rPr>
              <a:t>Φ</a:t>
            </a:r>
            <a:r>
              <a:rPr lang="zh-CN" altLang="en-US" sz="2400" dirty="0"/>
              <a:t>使得对所有</a:t>
            </a:r>
            <a:r>
              <a:rPr lang="en-US" altLang="zh-CN" sz="2400" b="1" i="1" dirty="0"/>
              <a:t>n</a:t>
            </a:r>
            <a:r>
              <a:rPr lang="zh-CN" altLang="en-US" sz="2400" dirty="0"/>
              <a:t>，有</a:t>
            </a:r>
            <a:r>
              <a:rPr lang="en-US" altLang="zh-CN" sz="2400" b="1" dirty="0" err="1">
                <a:solidFill>
                  <a:srgbClr val="3C8C93"/>
                </a:solidFill>
              </a:rPr>
              <a:t>Φ</a:t>
            </a:r>
            <a:r>
              <a:rPr lang="en-US" altLang="zh-CN" sz="2400" b="1" dirty="0">
                <a:solidFill>
                  <a:srgbClr val="3C8C93"/>
                </a:solidFill>
              </a:rPr>
              <a:t>(</a:t>
            </a:r>
            <a:r>
              <a:rPr lang="en-US" altLang="zh-CN" sz="2400" b="1" i="1" dirty="0" err="1">
                <a:solidFill>
                  <a:srgbClr val="3C8C93"/>
                </a:solidFill>
              </a:rPr>
              <a:t>D</a:t>
            </a:r>
            <a:r>
              <a:rPr lang="en-US" altLang="zh-CN" sz="2400" b="1" i="1" baseline="-25000" dirty="0" err="1">
                <a:solidFill>
                  <a:srgbClr val="3C8C93"/>
                </a:solidFill>
              </a:rPr>
              <a:t>n</a:t>
            </a:r>
            <a:r>
              <a:rPr lang="en-US" altLang="zh-CN" sz="2400" b="1" dirty="0">
                <a:solidFill>
                  <a:srgbClr val="3C8C93"/>
                </a:solidFill>
              </a:rPr>
              <a:t>) ≥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baseline="-25000" dirty="0">
                <a:solidFill>
                  <a:srgbClr val="3C8C93"/>
                </a:solidFill>
              </a:rPr>
              <a:t>0</a:t>
            </a:r>
            <a:r>
              <a:rPr lang="en-US" altLang="zh-CN" sz="2400" b="1" dirty="0">
                <a:solidFill>
                  <a:srgbClr val="3C8C93"/>
                </a:solidFill>
              </a:rPr>
              <a:t>)</a:t>
            </a:r>
            <a:r>
              <a:rPr lang="en-US" altLang="zh-CN" sz="2400" dirty="0"/>
              <a:t>,</a:t>
            </a:r>
            <a:br>
              <a:rPr lang="en-US" altLang="zh-CN" sz="2400" dirty="0"/>
            </a:br>
            <a:r>
              <a:rPr lang="en-US" altLang="zh-CN" sz="2400" dirty="0"/>
              <a:t> </a:t>
            </a:r>
            <a:r>
              <a:rPr lang="zh-CN" altLang="en-US" sz="2400" dirty="0">
                <a:solidFill>
                  <a:srgbClr val="FF0000"/>
                </a:solidFill>
              </a:rPr>
              <a:t>则总平摊代价</a:t>
            </a:r>
            <a:r>
              <a:rPr lang="zh-CN" altLang="en-US" sz="2400" b="1" dirty="0">
                <a:solidFill>
                  <a:srgbClr val="3C8C93"/>
                </a:solidFill>
              </a:rPr>
              <a:t>∑</a:t>
            </a:r>
            <a:r>
              <a:rPr lang="en-US" altLang="zh-CN" sz="2400" b="1" i="1" dirty="0" err="1">
                <a:solidFill>
                  <a:srgbClr val="3C8C93"/>
                </a:solidFill>
              </a:rPr>
              <a:t>a</a:t>
            </a:r>
            <a:r>
              <a:rPr lang="en-US" altLang="zh-CN" sz="2400" b="1" i="1" baseline="-25000" dirty="0" err="1">
                <a:solidFill>
                  <a:srgbClr val="3C8C93"/>
                </a:solidFill>
              </a:rPr>
              <a:t>i</a:t>
            </a:r>
            <a:r>
              <a:rPr lang="zh-CN" altLang="en-US" sz="2400" dirty="0">
                <a:solidFill>
                  <a:srgbClr val="FF0000"/>
                </a:solidFill>
              </a:rPr>
              <a:t>就是总实际代价</a:t>
            </a:r>
            <a:r>
              <a:rPr lang="zh-CN" altLang="en-US" sz="2400" b="1" dirty="0">
                <a:solidFill>
                  <a:srgbClr val="FF0000"/>
                </a:solidFill>
              </a:rPr>
              <a:t>∑</a:t>
            </a:r>
            <a:r>
              <a:rPr lang="en-US" altLang="zh-CN" sz="2400" b="1" i="1" dirty="0">
                <a:solidFill>
                  <a:srgbClr val="FF0000"/>
                </a:solidFill>
              </a:rPr>
              <a:t>c</a:t>
            </a:r>
            <a:r>
              <a:rPr lang="en-US" altLang="zh-CN" sz="2400" b="1" i="1" baseline="-25000" dirty="0">
                <a:solidFill>
                  <a:srgbClr val="FF0000"/>
                </a:solidFill>
              </a:rPr>
              <a:t>i</a:t>
            </a:r>
            <a:r>
              <a:rPr lang="zh-CN" altLang="en-US" sz="2400" dirty="0">
                <a:solidFill>
                  <a:srgbClr val="FF0000"/>
                </a:solidFill>
              </a:rPr>
              <a:t>的一个上界</a:t>
            </a:r>
            <a:endParaRPr lang="en-US" altLang="zh-CN" sz="2400" dirty="0"/>
          </a:p>
          <a:p>
            <a:pPr lvl="1">
              <a:lnSpc>
                <a:spcPct val="110000"/>
              </a:lnSpc>
            </a:pPr>
            <a:r>
              <a:rPr lang="zh-CN" altLang="en-US" sz="2000" dirty="0"/>
              <a:t>通常为了方便起见会定义</a:t>
            </a:r>
            <a:r>
              <a:rPr lang="en-US" altLang="zh-CN" sz="2000" b="1" dirty="0" err="1">
                <a:solidFill>
                  <a:srgbClr val="3C8C93"/>
                </a:solidFill>
              </a:rPr>
              <a:t>Φ</a:t>
            </a:r>
            <a:r>
              <a:rPr lang="en-US" altLang="zh-CN" sz="2000" b="1" dirty="0">
                <a:solidFill>
                  <a:srgbClr val="3C8C93"/>
                </a:solidFill>
              </a:rPr>
              <a:t>(</a:t>
            </a:r>
            <a:r>
              <a:rPr lang="en-US" altLang="zh-CN" sz="2000" b="1" i="1" dirty="0">
                <a:solidFill>
                  <a:srgbClr val="3C8C93"/>
                </a:solidFill>
              </a:rPr>
              <a:t>D</a:t>
            </a:r>
            <a:r>
              <a:rPr lang="en-US" altLang="zh-CN" sz="2000" b="1" baseline="-25000" dirty="0">
                <a:solidFill>
                  <a:srgbClr val="3C8C93"/>
                </a:solidFill>
              </a:rPr>
              <a:t>0</a:t>
            </a:r>
            <a:r>
              <a:rPr lang="en-US" altLang="zh-CN" sz="2000" b="1" dirty="0">
                <a:solidFill>
                  <a:srgbClr val="3C8C93"/>
                </a:solidFill>
              </a:rPr>
              <a:t>) </a:t>
            </a:r>
            <a:r>
              <a:rPr lang="zh-CN" altLang="en-US" sz="2000" b="1" dirty="0">
                <a:solidFill>
                  <a:srgbClr val="3C8C93"/>
                </a:solidFill>
              </a:rPr>
              <a:t>＝ </a:t>
            </a:r>
            <a:r>
              <a:rPr lang="en-US" altLang="zh-CN" sz="2000" b="1" dirty="0">
                <a:solidFill>
                  <a:srgbClr val="3C8C93"/>
                </a:solidFill>
              </a:rPr>
              <a:t>0</a:t>
            </a:r>
            <a:r>
              <a:rPr lang="zh-CN" altLang="en-US" sz="2000" dirty="0"/>
              <a:t>（不是必须的）</a:t>
            </a:r>
          </a:p>
          <a:p>
            <a:pPr>
              <a:lnSpc>
                <a:spcPct val="110000"/>
              </a:lnSpc>
            </a:pPr>
            <a:r>
              <a:rPr lang="zh-CN" altLang="en-US" sz="2800" dirty="0"/>
              <a:t>正的势差存储势能</a:t>
            </a:r>
            <a:endParaRPr lang="en-US" altLang="zh-CN" sz="2800" dirty="0"/>
          </a:p>
          <a:p>
            <a:pPr lvl="1">
              <a:lnSpc>
                <a:spcPct val="110000"/>
              </a:lnSpc>
            </a:pPr>
            <a:r>
              <a:rPr lang="zh-CN" altLang="en-US" dirty="0"/>
              <a:t>如果第</a:t>
            </a:r>
            <a:r>
              <a:rPr lang="en-US" altLang="zh-CN" b="1" i="1" dirty="0" err="1">
                <a:solidFill>
                  <a:srgbClr val="3C8C93"/>
                </a:solidFill>
              </a:rPr>
              <a:t>i</a:t>
            </a:r>
            <a:r>
              <a:rPr lang="zh-CN" altLang="en-US" dirty="0"/>
              <a:t>个操作的势差</a:t>
            </a:r>
            <a:r>
              <a:rPr lang="en-US" altLang="zh-CN" b="1" dirty="0" err="1">
                <a:solidFill>
                  <a:srgbClr val="3C8C93"/>
                </a:solidFill>
              </a:rPr>
              <a:t>Φ</a:t>
            </a:r>
            <a:r>
              <a:rPr lang="en-US" altLang="zh-CN" b="1" dirty="0">
                <a:solidFill>
                  <a:srgbClr val="3C8C93"/>
                </a:solidFill>
              </a:rPr>
              <a:t>(</a:t>
            </a:r>
            <a:r>
              <a:rPr lang="en-US" altLang="zh-CN" b="1" i="1" dirty="0">
                <a:solidFill>
                  <a:srgbClr val="3C8C93"/>
                </a:solidFill>
              </a:rPr>
              <a:t>D</a:t>
            </a:r>
            <a:r>
              <a:rPr lang="en-US" altLang="zh-CN" b="1" i="1" baseline="-25000" dirty="0">
                <a:solidFill>
                  <a:srgbClr val="3C8C93"/>
                </a:solidFill>
              </a:rPr>
              <a:t>i</a:t>
            </a:r>
            <a:r>
              <a:rPr lang="en-US" altLang="zh-CN" b="1" dirty="0">
                <a:solidFill>
                  <a:srgbClr val="3C8C93"/>
                </a:solidFill>
              </a:rPr>
              <a:t>) - </a:t>
            </a:r>
            <a:r>
              <a:rPr lang="en-US" altLang="zh-CN" b="1" dirty="0" err="1">
                <a:solidFill>
                  <a:srgbClr val="3C8C93"/>
                </a:solidFill>
              </a:rPr>
              <a:t>Φ</a:t>
            </a:r>
            <a:r>
              <a:rPr lang="en-US" altLang="zh-CN" b="1" dirty="0">
                <a:solidFill>
                  <a:srgbClr val="3C8C93"/>
                </a:solidFill>
              </a:rPr>
              <a:t>(</a:t>
            </a:r>
            <a:r>
              <a:rPr lang="en-US" altLang="zh-CN" b="1" i="1" dirty="0">
                <a:solidFill>
                  <a:srgbClr val="3C8C93"/>
                </a:solidFill>
              </a:rPr>
              <a:t>D</a:t>
            </a:r>
            <a:r>
              <a:rPr lang="en-US" altLang="zh-CN" b="1" i="1" baseline="-25000" dirty="0">
                <a:solidFill>
                  <a:srgbClr val="3C8C93"/>
                </a:solidFill>
              </a:rPr>
              <a:t>i-</a:t>
            </a:r>
            <a:r>
              <a:rPr lang="en-US" altLang="zh-CN" b="1" baseline="-25000" dirty="0">
                <a:solidFill>
                  <a:srgbClr val="3C8C93"/>
                </a:solidFill>
              </a:rPr>
              <a:t>1</a:t>
            </a:r>
            <a:r>
              <a:rPr lang="en-US" altLang="zh-CN" b="1" dirty="0">
                <a:solidFill>
                  <a:srgbClr val="3C8C93"/>
                </a:solidFill>
              </a:rPr>
              <a:t>)</a:t>
            </a:r>
            <a:r>
              <a:rPr lang="zh-CN" altLang="en-US" dirty="0"/>
              <a:t>是正的，则平摊代价</a:t>
            </a:r>
            <a:r>
              <a:rPr lang="en-US" altLang="zh-CN" b="1" i="1" dirty="0" err="1">
                <a:solidFill>
                  <a:srgbClr val="3C8C93"/>
                </a:solidFill>
              </a:rPr>
              <a:t>a</a:t>
            </a:r>
            <a:r>
              <a:rPr lang="en-US" altLang="zh-CN" b="1" i="1" baseline="-25000" dirty="0" err="1">
                <a:solidFill>
                  <a:srgbClr val="3C8C93"/>
                </a:solidFill>
              </a:rPr>
              <a:t>i</a:t>
            </a:r>
            <a:r>
              <a:rPr lang="zh-CN" altLang="en-US" dirty="0"/>
              <a:t>表示对第</a:t>
            </a:r>
            <a:r>
              <a:rPr lang="en-US" altLang="zh-CN" b="1" i="1" dirty="0" err="1">
                <a:solidFill>
                  <a:srgbClr val="3C8C93"/>
                </a:solidFill>
              </a:rPr>
              <a:t>i</a:t>
            </a:r>
            <a:r>
              <a:rPr lang="zh-CN" altLang="en-US" dirty="0"/>
              <a:t>个操作多收了费，同时数据结构的势也随之增加了。</a:t>
            </a:r>
            <a:endParaRPr lang="en-US" altLang="zh-CN" dirty="0"/>
          </a:p>
          <a:p>
            <a:pPr>
              <a:lnSpc>
                <a:spcPct val="110000"/>
              </a:lnSpc>
            </a:pPr>
            <a:r>
              <a:rPr lang="zh-CN" altLang="en-US" sz="2800" dirty="0"/>
              <a:t>负的势差弥补不足收费</a:t>
            </a:r>
            <a:endParaRPr lang="en-US" altLang="zh-CN" sz="2800" dirty="0"/>
          </a:p>
          <a:p>
            <a:pPr lvl="1">
              <a:lnSpc>
                <a:spcPct val="110000"/>
              </a:lnSpc>
            </a:pPr>
            <a:r>
              <a:rPr lang="zh-CN" altLang="en-US" dirty="0"/>
              <a:t>如果势差是负值，则平摊代价就表示对第</a:t>
            </a:r>
            <a:r>
              <a:rPr lang="en-US" altLang="zh-CN" b="1" i="1" dirty="0" err="1">
                <a:solidFill>
                  <a:srgbClr val="3C8C93"/>
                </a:solidFill>
              </a:rPr>
              <a:t>i</a:t>
            </a:r>
            <a:r>
              <a:rPr lang="zh-CN" altLang="en-US" dirty="0"/>
              <a:t>个操作的收费不足，通过减少势来支付该操作的实际代价不足的部分。</a:t>
            </a:r>
          </a:p>
        </p:txBody>
      </p:sp>
      <p:pic>
        <p:nvPicPr>
          <p:cNvPr id="5" name="音频 4">
            <a:hlinkClick r:id="" action="ppaction://media"/>
            <a:extLst>
              <a:ext uri="{FF2B5EF4-FFF2-40B4-BE49-F238E27FC236}">
                <a16:creationId xmlns:a16="http://schemas.microsoft.com/office/drawing/2014/main" id="{FB8D014B-A336-8C45-8EA7-3DCBC2E2882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140680614"/>
      </p:ext>
    </p:extLst>
  </p:cSld>
  <p:clrMapOvr>
    <a:masterClrMapping/>
  </p:clrMapOvr>
  <mc:AlternateContent xmlns:mc="http://schemas.openxmlformats.org/markup-compatibility/2006">
    <mc:Choice xmlns:p14="http://schemas.microsoft.com/office/powerpoint/2010/main" Requires="p14">
      <p:transition spd="slow" p14:dur="2000" advTm="54009"/>
    </mc:Choice>
    <mc:Fallback>
      <p:transition spd="slow" advTm="54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势函数</a:t>
            </a:r>
            <a:r>
              <a:rPr lang="en-US" altLang="zh-CN" b="1"/>
              <a:t>Φ</a:t>
            </a:r>
            <a:endParaRPr lang="zh-CN" altLang="en-US" b="1"/>
          </a:p>
        </p:txBody>
      </p:sp>
      <p:sp>
        <p:nvSpPr>
          <p:cNvPr id="3" name="内容占位符 2"/>
          <p:cNvSpPr>
            <a:spLocks noGrp="1"/>
          </p:cNvSpPr>
          <p:nvPr>
            <p:ph idx="1"/>
          </p:nvPr>
        </p:nvSpPr>
        <p:spPr/>
        <p:txBody>
          <a:bodyPr/>
          <a:lstStyle/>
          <a:p>
            <a:pPr>
              <a:lnSpc>
                <a:spcPct val="110000"/>
              </a:lnSpc>
            </a:pPr>
            <a:r>
              <a:rPr lang="zh-CN" altLang="en-US" sz="2400" dirty="0"/>
              <a:t>如果势函数</a:t>
            </a:r>
            <a:r>
              <a:rPr lang="en-US" altLang="zh-CN" sz="2400" b="1" dirty="0" err="1">
                <a:solidFill>
                  <a:srgbClr val="3C8C93"/>
                </a:solidFill>
              </a:rPr>
              <a:t>Φ</a:t>
            </a:r>
            <a:r>
              <a:rPr lang="zh-CN" altLang="en-US" sz="2400" dirty="0"/>
              <a:t>使得对所有</a:t>
            </a:r>
            <a:r>
              <a:rPr lang="en-US" altLang="zh-CN" sz="2400" b="1" i="1" dirty="0"/>
              <a:t>n</a:t>
            </a:r>
            <a:r>
              <a:rPr lang="zh-CN" altLang="en-US" sz="2400" dirty="0"/>
              <a:t>，有</a:t>
            </a:r>
            <a:r>
              <a:rPr lang="en-US" altLang="zh-CN" sz="2400" b="1" dirty="0" err="1">
                <a:solidFill>
                  <a:srgbClr val="3C8C93"/>
                </a:solidFill>
              </a:rPr>
              <a:t>Φ</a:t>
            </a:r>
            <a:r>
              <a:rPr lang="en-US" altLang="zh-CN" sz="2400" b="1" dirty="0">
                <a:solidFill>
                  <a:srgbClr val="3C8C93"/>
                </a:solidFill>
              </a:rPr>
              <a:t>(</a:t>
            </a:r>
            <a:r>
              <a:rPr lang="en-US" altLang="zh-CN" sz="2400" b="1" i="1" dirty="0" err="1">
                <a:solidFill>
                  <a:srgbClr val="3C8C93"/>
                </a:solidFill>
              </a:rPr>
              <a:t>D</a:t>
            </a:r>
            <a:r>
              <a:rPr lang="en-US" altLang="zh-CN" sz="2400" b="1" i="1" baseline="-25000" dirty="0" err="1">
                <a:solidFill>
                  <a:srgbClr val="3C8C93"/>
                </a:solidFill>
              </a:rPr>
              <a:t>n</a:t>
            </a:r>
            <a:r>
              <a:rPr lang="en-US" altLang="zh-CN" sz="2400" b="1" dirty="0">
                <a:solidFill>
                  <a:srgbClr val="3C8C93"/>
                </a:solidFill>
              </a:rPr>
              <a:t>) ≥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baseline="-25000" dirty="0">
                <a:solidFill>
                  <a:srgbClr val="3C8C93"/>
                </a:solidFill>
              </a:rPr>
              <a:t>0</a:t>
            </a:r>
            <a:r>
              <a:rPr lang="en-US" altLang="zh-CN" sz="2400" b="1" dirty="0">
                <a:solidFill>
                  <a:srgbClr val="3C8C93"/>
                </a:solidFill>
              </a:rPr>
              <a:t>)</a:t>
            </a:r>
            <a:r>
              <a:rPr lang="en-US" altLang="zh-CN" sz="2400" dirty="0"/>
              <a:t>,</a:t>
            </a:r>
            <a:br>
              <a:rPr lang="en-US" altLang="zh-CN" sz="2400" dirty="0"/>
            </a:br>
            <a:r>
              <a:rPr lang="en-US" altLang="zh-CN" sz="2400" dirty="0"/>
              <a:t> </a:t>
            </a:r>
            <a:r>
              <a:rPr lang="zh-CN" altLang="en-US" sz="2400" dirty="0">
                <a:solidFill>
                  <a:srgbClr val="FF0000"/>
                </a:solidFill>
              </a:rPr>
              <a:t>则总平摊代价</a:t>
            </a:r>
            <a:r>
              <a:rPr lang="zh-CN" altLang="en-US" sz="2400" b="1" dirty="0">
                <a:solidFill>
                  <a:srgbClr val="3C8C93"/>
                </a:solidFill>
              </a:rPr>
              <a:t>∑</a:t>
            </a:r>
            <a:r>
              <a:rPr lang="en-US" altLang="zh-CN" sz="2400" b="1" i="1" dirty="0" err="1">
                <a:solidFill>
                  <a:srgbClr val="3C8C93"/>
                </a:solidFill>
              </a:rPr>
              <a:t>a</a:t>
            </a:r>
            <a:r>
              <a:rPr lang="en-US" altLang="zh-CN" sz="2400" b="1" i="1" baseline="-25000" dirty="0" err="1">
                <a:solidFill>
                  <a:srgbClr val="3C8C93"/>
                </a:solidFill>
              </a:rPr>
              <a:t>i</a:t>
            </a:r>
            <a:r>
              <a:rPr lang="zh-CN" altLang="en-US" sz="2400" dirty="0">
                <a:solidFill>
                  <a:srgbClr val="FF0000"/>
                </a:solidFill>
              </a:rPr>
              <a:t>就是总实际代价</a:t>
            </a:r>
            <a:r>
              <a:rPr lang="zh-CN" altLang="en-US" sz="2400" b="1" dirty="0">
                <a:solidFill>
                  <a:srgbClr val="FF0000"/>
                </a:solidFill>
              </a:rPr>
              <a:t>∑</a:t>
            </a:r>
            <a:r>
              <a:rPr lang="en-US" altLang="zh-CN" sz="2400" b="1" i="1" dirty="0">
                <a:solidFill>
                  <a:srgbClr val="FF0000"/>
                </a:solidFill>
              </a:rPr>
              <a:t>c</a:t>
            </a:r>
            <a:r>
              <a:rPr lang="en-US" altLang="zh-CN" sz="2400" b="1" i="1" baseline="-25000" dirty="0">
                <a:solidFill>
                  <a:srgbClr val="FF0000"/>
                </a:solidFill>
              </a:rPr>
              <a:t>i</a:t>
            </a:r>
            <a:r>
              <a:rPr lang="zh-CN" altLang="en-US" sz="2400" dirty="0">
                <a:solidFill>
                  <a:srgbClr val="FF0000"/>
                </a:solidFill>
              </a:rPr>
              <a:t>的一个上界</a:t>
            </a:r>
            <a:endParaRPr lang="en-US" altLang="zh-CN" sz="2400" dirty="0"/>
          </a:p>
          <a:p>
            <a:pPr lvl="1">
              <a:lnSpc>
                <a:spcPct val="110000"/>
              </a:lnSpc>
            </a:pPr>
            <a:r>
              <a:rPr lang="zh-CN" altLang="en-US" sz="2000" dirty="0"/>
              <a:t>通常为了方便起见会定义</a:t>
            </a:r>
            <a:r>
              <a:rPr lang="en-US" altLang="zh-CN" sz="2000" b="1" dirty="0" err="1">
                <a:solidFill>
                  <a:srgbClr val="3C8C93"/>
                </a:solidFill>
              </a:rPr>
              <a:t>Φ</a:t>
            </a:r>
            <a:r>
              <a:rPr lang="en-US" altLang="zh-CN" sz="2000" b="1" dirty="0">
                <a:solidFill>
                  <a:srgbClr val="3C8C93"/>
                </a:solidFill>
              </a:rPr>
              <a:t>(</a:t>
            </a:r>
            <a:r>
              <a:rPr lang="en-US" altLang="zh-CN" sz="2000" b="1" i="1" dirty="0">
                <a:solidFill>
                  <a:srgbClr val="3C8C93"/>
                </a:solidFill>
              </a:rPr>
              <a:t>D</a:t>
            </a:r>
            <a:r>
              <a:rPr lang="en-US" altLang="zh-CN" sz="2000" b="1" baseline="-25000" dirty="0">
                <a:solidFill>
                  <a:srgbClr val="3C8C93"/>
                </a:solidFill>
              </a:rPr>
              <a:t>0</a:t>
            </a:r>
            <a:r>
              <a:rPr lang="en-US" altLang="zh-CN" sz="2000" b="1" dirty="0">
                <a:solidFill>
                  <a:srgbClr val="3C8C93"/>
                </a:solidFill>
              </a:rPr>
              <a:t>) </a:t>
            </a:r>
            <a:r>
              <a:rPr lang="zh-CN" altLang="en-US" sz="2000" b="1" dirty="0">
                <a:solidFill>
                  <a:srgbClr val="3C8C93"/>
                </a:solidFill>
              </a:rPr>
              <a:t>＝ </a:t>
            </a:r>
            <a:r>
              <a:rPr lang="en-US" altLang="zh-CN" sz="2000" b="1" dirty="0">
                <a:solidFill>
                  <a:srgbClr val="3C8C93"/>
                </a:solidFill>
              </a:rPr>
              <a:t>0</a:t>
            </a:r>
            <a:r>
              <a:rPr lang="zh-CN" altLang="en-US" sz="2000" dirty="0"/>
              <a:t>（不是必须的）</a:t>
            </a:r>
          </a:p>
          <a:p>
            <a:pPr>
              <a:lnSpc>
                <a:spcPct val="110000"/>
              </a:lnSpc>
            </a:pPr>
            <a:r>
              <a:rPr lang="zh-CN" altLang="en-US" sz="2800" dirty="0"/>
              <a:t>正的势差存储势能</a:t>
            </a:r>
            <a:endParaRPr lang="en-US" altLang="zh-CN" sz="2800" dirty="0"/>
          </a:p>
          <a:p>
            <a:pPr lvl="1">
              <a:lnSpc>
                <a:spcPct val="110000"/>
              </a:lnSpc>
            </a:pPr>
            <a:r>
              <a:rPr lang="zh-CN" altLang="en-US" dirty="0"/>
              <a:t>如果第</a:t>
            </a:r>
            <a:r>
              <a:rPr lang="en-US" altLang="zh-CN" b="1" i="1" dirty="0" err="1">
                <a:solidFill>
                  <a:srgbClr val="3C8C93"/>
                </a:solidFill>
              </a:rPr>
              <a:t>i</a:t>
            </a:r>
            <a:r>
              <a:rPr lang="zh-CN" altLang="en-US" dirty="0"/>
              <a:t>个操作的势差</a:t>
            </a:r>
            <a:r>
              <a:rPr lang="en-US" altLang="zh-CN" b="1" dirty="0" err="1">
                <a:solidFill>
                  <a:srgbClr val="3C8C93"/>
                </a:solidFill>
              </a:rPr>
              <a:t>Φ</a:t>
            </a:r>
            <a:r>
              <a:rPr lang="en-US" altLang="zh-CN" b="1" dirty="0">
                <a:solidFill>
                  <a:srgbClr val="3C8C93"/>
                </a:solidFill>
              </a:rPr>
              <a:t>(</a:t>
            </a:r>
            <a:r>
              <a:rPr lang="en-US" altLang="zh-CN" b="1" i="1" dirty="0">
                <a:solidFill>
                  <a:srgbClr val="3C8C93"/>
                </a:solidFill>
              </a:rPr>
              <a:t>D</a:t>
            </a:r>
            <a:r>
              <a:rPr lang="en-US" altLang="zh-CN" b="1" i="1" baseline="-25000" dirty="0">
                <a:solidFill>
                  <a:srgbClr val="3C8C93"/>
                </a:solidFill>
              </a:rPr>
              <a:t>i</a:t>
            </a:r>
            <a:r>
              <a:rPr lang="en-US" altLang="zh-CN" b="1" dirty="0">
                <a:solidFill>
                  <a:srgbClr val="3C8C93"/>
                </a:solidFill>
              </a:rPr>
              <a:t>) - </a:t>
            </a:r>
            <a:r>
              <a:rPr lang="en-US" altLang="zh-CN" b="1" dirty="0" err="1">
                <a:solidFill>
                  <a:srgbClr val="3C8C93"/>
                </a:solidFill>
              </a:rPr>
              <a:t>Φ</a:t>
            </a:r>
            <a:r>
              <a:rPr lang="en-US" altLang="zh-CN" b="1" dirty="0">
                <a:solidFill>
                  <a:srgbClr val="3C8C93"/>
                </a:solidFill>
              </a:rPr>
              <a:t>(</a:t>
            </a:r>
            <a:r>
              <a:rPr lang="en-US" altLang="zh-CN" b="1" i="1" dirty="0">
                <a:solidFill>
                  <a:srgbClr val="3C8C93"/>
                </a:solidFill>
              </a:rPr>
              <a:t>D</a:t>
            </a:r>
            <a:r>
              <a:rPr lang="en-US" altLang="zh-CN" b="1" i="1" baseline="-25000" dirty="0">
                <a:solidFill>
                  <a:srgbClr val="3C8C93"/>
                </a:solidFill>
              </a:rPr>
              <a:t>i-</a:t>
            </a:r>
            <a:r>
              <a:rPr lang="en-US" altLang="zh-CN" b="1" baseline="-25000" dirty="0">
                <a:solidFill>
                  <a:srgbClr val="3C8C93"/>
                </a:solidFill>
              </a:rPr>
              <a:t>1</a:t>
            </a:r>
            <a:r>
              <a:rPr lang="en-US" altLang="zh-CN" b="1" dirty="0">
                <a:solidFill>
                  <a:srgbClr val="3C8C93"/>
                </a:solidFill>
              </a:rPr>
              <a:t>)</a:t>
            </a:r>
            <a:r>
              <a:rPr lang="zh-CN" altLang="en-US" dirty="0"/>
              <a:t>是正的，则平摊代价</a:t>
            </a:r>
            <a:r>
              <a:rPr lang="en-US" altLang="zh-CN" b="1" i="1" dirty="0" err="1">
                <a:solidFill>
                  <a:srgbClr val="3C8C93"/>
                </a:solidFill>
              </a:rPr>
              <a:t>a</a:t>
            </a:r>
            <a:r>
              <a:rPr lang="en-US" altLang="zh-CN" b="1" i="1" baseline="-25000" dirty="0" err="1">
                <a:solidFill>
                  <a:srgbClr val="3C8C93"/>
                </a:solidFill>
              </a:rPr>
              <a:t>i</a:t>
            </a:r>
            <a:r>
              <a:rPr lang="zh-CN" altLang="en-US" dirty="0"/>
              <a:t>表示对第</a:t>
            </a:r>
            <a:r>
              <a:rPr lang="en-US" altLang="zh-CN" b="1" i="1" dirty="0" err="1">
                <a:solidFill>
                  <a:srgbClr val="3C8C93"/>
                </a:solidFill>
              </a:rPr>
              <a:t>i</a:t>
            </a:r>
            <a:r>
              <a:rPr lang="zh-CN" altLang="en-US" dirty="0"/>
              <a:t>个操作多收了费，同时数据结构的势也随之增加了。</a:t>
            </a:r>
            <a:endParaRPr lang="en-US" altLang="zh-CN" dirty="0"/>
          </a:p>
          <a:p>
            <a:pPr>
              <a:lnSpc>
                <a:spcPct val="110000"/>
              </a:lnSpc>
            </a:pPr>
            <a:r>
              <a:rPr lang="zh-CN" altLang="en-US" sz="2800" dirty="0"/>
              <a:t>负的势差弥补不足收费</a:t>
            </a:r>
            <a:endParaRPr lang="en-US" altLang="zh-CN" sz="2800" dirty="0"/>
          </a:p>
          <a:p>
            <a:pPr lvl="1">
              <a:lnSpc>
                <a:spcPct val="110000"/>
              </a:lnSpc>
            </a:pPr>
            <a:r>
              <a:rPr lang="zh-CN" altLang="en-US" dirty="0"/>
              <a:t>如果势差是负值，则平摊代价就表示对第</a:t>
            </a:r>
            <a:r>
              <a:rPr lang="en-US" altLang="zh-CN" b="1" i="1" dirty="0" err="1">
                <a:solidFill>
                  <a:srgbClr val="3C8C93"/>
                </a:solidFill>
              </a:rPr>
              <a:t>i</a:t>
            </a:r>
            <a:r>
              <a:rPr lang="zh-CN" altLang="en-US" dirty="0"/>
              <a:t>个操作的收费不足，通过减少势来支付该操作的实际代价不足的部分。</a:t>
            </a:r>
          </a:p>
          <a:p>
            <a:pPr>
              <a:lnSpc>
                <a:spcPct val="110000"/>
              </a:lnSpc>
            </a:pPr>
            <a:r>
              <a:rPr lang="zh-CN" altLang="en-US" sz="2800" dirty="0"/>
              <a:t>平摊代价依赖于所选择的势函数</a:t>
            </a:r>
            <a:r>
              <a:rPr lang="en-US" altLang="zh-CN" sz="2800" b="1" dirty="0" err="1">
                <a:solidFill>
                  <a:srgbClr val="3C8C93"/>
                </a:solidFill>
              </a:rPr>
              <a:t>Φ</a:t>
            </a:r>
            <a:r>
              <a:rPr lang="zh-CN" altLang="en-US" sz="2800" dirty="0"/>
              <a:t>。</a:t>
            </a:r>
            <a:endParaRPr lang="en-US" altLang="zh-CN" sz="2800" dirty="0"/>
          </a:p>
          <a:p>
            <a:pPr lvl="1">
              <a:lnSpc>
                <a:spcPct val="110000"/>
              </a:lnSpc>
            </a:pPr>
            <a:r>
              <a:rPr lang="zh-CN" altLang="en-US" dirty="0"/>
              <a:t>不同的势函数可能会产生不同的平摊代价，但它们都是实际代价的上界。最佳势函数的选择取决于所需的时间界。</a:t>
            </a:r>
          </a:p>
        </p:txBody>
      </p:sp>
      <p:pic>
        <p:nvPicPr>
          <p:cNvPr id="5" name="音频 4">
            <a:hlinkClick r:id="" action="ppaction://media"/>
            <a:extLst>
              <a:ext uri="{FF2B5EF4-FFF2-40B4-BE49-F238E27FC236}">
                <a16:creationId xmlns:a16="http://schemas.microsoft.com/office/drawing/2014/main" id="{BE827EBF-431E-2049-8182-7ED3DDDF4D7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027726049"/>
      </p:ext>
    </p:extLst>
  </p:cSld>
  <p:clrMapOvr>
    <a:masterClrMapping/>
  </p:clrMapOvr>
  <mc:AlternateContent xmlns:mc="http://schemas.openxmlformats.org/markup-compatibility/2006">
    <mc:Choice xmlns:p14="http://schemas.microsoft.com/office/powerpoint/2010/main" Requires="p14">
      <p:transition spd="slow" p14:dur="2000" advTm="45494"/>
    </mc:Choice>
    <mc:Fallback>
      <p:transition spd="slow" advTm="45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栈操作</a:t>
            </a:r>
            <a:r>
              <a:rPr lang="en-US" altLang="zh-CN"/>
              <a:t>——</a:t>
            </a:r>
            <a:r>
              <a:rPr lang="zh-CN" altLang="en-US"/>
              <a:t>势能法分析</a:t>
            </a:r>
          </a:p>
        </p:txBody>
      </p:sp>
      <p:sp>
        <p:nvSpPr>
          <p:cNvPr id="3" name="内容占位符 2"/>
          <p:cNvSpPr>
            <a:spLocks noGrp="1"/>
          </p:cNvSpPr>
          <p:nvPr>
            <p:ph idx="1"/>
          </p:nvPr>
        </p:nvSpPr>
        <p:spPr/>
        <p:txBody>
          <a:bodyPr/>
          <a:lstStyle/>
          <a:p>
            <a:pPr>
              <a:lnSpc>
                <a:spcPct val="120000"/>
              </a:lnSpc>
            </a:pPr>
            <a:r>
              <a:rPr lang="zh-CN" altLang="en-US" sz="2800" dirty="0"/>
              <a:t>定义势函数为栈中对象的个数</a:t>
            </a:r>
            <a:endParaRPr lang="en-US" altLang="zh-CN" sz="2800" dirty="0"/>
          </a:p>
          <a:p>
            <a:pPr lvl="1">
              <a:lnSpc>
                <a:spcPct val="120000"/>
              </a:lnSpc>
            </a:pPr>
            <a:r>
              <a:rPr lang="zh-CN" altLang="en-US" sz="2400" dirty="0"/>
              <a:t>开始时要处理是空栈</a:t>
            </a:r>
            <a:r>
              <a:rPr lang="en-US" altLang="zh-CN" sz="2400" b="1" i="1" dirty="0">
                <a:solidFill>
                  <a:srgbClr val="3C8C93"/>
                </a:solidFill>
              </a:rPr>
              <a:t>D</a:t>
            </a:r>
            <a:r>
              <a:rPr lang="en-US" altLang="zh-CN" sz="2400" b="1" i="1" baseline="-25000" dirty="0">
                <a:solidFill>
                  <a:srgbClr val="3C8C93"/>
                </a:solidFill>
              </a:rPr>
              <a:t>0</a:t>
            </a:r>
            <a:r>
              <a:rPr lang="zh-CN" altLang="en-US" sz="2400" dirty="0"/>
              <a:t>，所以</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0</a:t>
            </a:r>
            <a:r>
              <a:rPr lang="en-US" altLang="zh-CN" sz="2400" b="1" dirty="0">
                <a:solidFill>
                  <a:srgbClr val="3C8C93"/>
                </a:solidFill>
              </a:rPr>
              <a:t>)</a:t>
            </a:r>
            <a:r>
              <a:rPr lang="zh-CN" altLang="en-US" sz="2400" b="1" dirty="0">
                <a:solidFill>
                  <a:srgbClr val="3C8C93"/>
                </a:solidFill>
              </a:rPr>
              <a:t>＝</a:t>
            </a:r>
            <a:r>
              <a:rPr lang="en-US" altLang="zh-CN" sz="2400" b="1" dirty="0">
                <a:solidFill>
                  <a:srgbClr val="3C8C93"/>
                </a:solidFill>
              </a:rPr>
              <a:t>0</a:t>
            </a:r>
          </a:p>
          <a:p>
            <a:pPr lvl="1">
              <a:lnSpc>
                <a:spcPct val="120000"/>
              </a:lnSpc>
            </a:pPr>
            <a:r>
              <a:rPr lang="zh-CN" altLang="en-US" sz="2400" dirty="0"/>
              <a:t>栈中的对象数始终非负，所以</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i</a:t>
            </a:r>
            <a:r>
              <a:rPr lang="en-US" altLang="zh-CN" sz="2400" b="1" dirty="0">
                <a:solidFill>
                  <a:srgbClr val="3C8C93"/>
                </a:solidFill>
              </a:rPr>
              <a:t>) ≥ 0=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0</a:t>
            </a:r>
            <a:r>
              <a:rPr lang="en-US" altLang="zh-CN" sz="2400" b="1" dirty="0">
                <a:solidFill>
                  <a:srgbClr val="3C8C93"/>
                </a:solidFill>
              </a:rPr>
              <a:t>)</a:t>
            </a:r>
          </a:p>
          <a:p>
            <a:pPr lvl="1">
              <a:lnSpc>
                <a:spcPct val="120000"/>
              </a:lnSpc>
            </a:pPr>
            <a:r>
              <a:rPr lang="zh-CN" altLang="en-US" sz="2400" dirty="0"/>
              <a:t>以</a:t>
            </a:r>
            <a:r>
              <a:rPr lang="en-US" altLang="zh-CN" sz="2400" b="1" dirty="0" err="1">
                <a:solidFill>
                  <a:srgbClr val="3C8C93"/>
                </a:solidFill>
              </a:rPr>
              <a:t>Φ</a:t>
            </a:r>
            <a:r>
              <a:rPr lang="zh-CN" altLang="en-US" sz="2400" dirty="0"/>
              <a:t>表示的</a:t>
            </a:r>
            <a:r>
              <a:rPr lang="en-US" altLang="zh-CN" sz="2400" b="1" i="1" dirty="0">
                <a:solidFill>
                  <a:srgbClr val="3C8C93"/>
                </a:solidFill>
              </a:rPr>
              <a:t>n</a:t>
            </a:r>
            <a:r>
              <a:rPr lang="zh-CN" altLang="en-US" sz="2400" dirty="0"/>
              <a:t>个操作的平摊代价的总和，那么</a:t>
            </a:r>
            <a:r>
              <a:rPr lang="en-US" altLang="zh-CN" sz="2400" b="1" dirty="0" err="1">
                <a:solidFill>
                  <a:srgbClr val="3C8C93"/>
                </a:solidFill>
              </a:rPr>
              <a:t>Φ</a:t>
            </a:r>
            <a:r>
              <a:rPr lang="zh-CN" altLang="en-US" sz="2400" dirty="0"/>
              <a:t>就是总的实际代价的一个上界</a:t>
            </a:r>
            <a:endParaRPr lang="en-US" altLang="zh-CN" sz="2400" dirty="0"/>
          </a:p>
          <a:p>
            <a:pPr>
              <a:lnSpc>
                <a:spcPct val="120000"/>
              </a:lnSpc>
            </a:pPr>
            <a:r>
              <a:rPr lang="zh-CN" altLang="en-US" sz="2800" dirty="0"/>
              <a:t>对于作用于一个包含</a:t>
            </a:r>
            <a:r>
              <a:rPr lang="en-US" altLang="zh-CN" sz="2800" b="1" i="1" dirty="0">
                <a:solidFill>
                  <a:srgbClr val="3C8C93"/>
                </a:solidFill>
              </a:rPr>
              <a:t>s</a:t>
            </a:r>
            <a:r>
              <a:rPr lang="zh-CN" altLang="en-US" sz="2800" dirty="0"/>
              <a:t>个对象的栈上的第</a:t>
            </a:r>
            <a:r>
              <a:rPr lang="en-US" altLang="zh-CN" sz="2800" b="1" i="1" dirty="0" err="1">
                <a:solidFill>
                  <a:srgbClr val="3C8C93"/>
                </a:solidFill>
              </a:rPr>
              <a:t>i</a:t>
            </a:r>
            <a:r>
              <a:rPr lang="zh-CN" altLang="en-US" sz="2800" dirty="0"/>
              <a:t>个操作</a:t>
            </a:r>
            <a:endParaRPr lang="en-US" altLang="zh-CN" sz="2800" dirty="0"/>
          </a:p>
          <a:p>
            <a:pPr>
              <a:lnSpc>
                <a:spcPct val="120000"/>
              </a:lnSpc>
            </a:pPr>
            <a:r>
              <a:rPr lang="zh-CN" altLang="en-US" sz="2800" dirty="0"/>
              <a:t>如果</a:t>
            </a:r>
            <a:r>
              <a:rPr lang="en-US" altLang="zh-CN" sz="2800" b="1" dirty="0"/>
              <a:t>PUSH</a:t>
            </a:r>
            <a:r>
              <a:rPr lang="zh-CN" altLang="en-US" sz="2800" dirty="0"/>
              <a:t>，则</a:t>
            </a:r>
            <a:endParaRPr lang="en-US" altLang="zh-CN" sz="2800" dirty="0"/>
          </a:p>
          <a:p>
            <a:pPr lvl="1">
              <a:lnSpc>
                <a:spcPct val="120000"/>
              </a:lnSpc>
            </a:pPr>
            <a:r>
              <a:rPr lang="zh-CN" altLang="en-US" sz="2400" dirty="0"/>
              <a:t>势差为</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a:t>
            </a:r>
            <a:r>
              <a:rPr lang="en-US" sz="2400" b="1" dirty="0">
                <a:solidFill>
                  <a:srgbClr val="3C8C93"/>
                </a:solidFill>
              </a:rPr>
              <a:t>) － </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i-1</a:t>
            </a:r>
            <a:r>
              <a:rPr lang="en-US" sz="2400" b="1" dirty="0">
                <a:solidFill>
                  <a:srgbClr val="3C8C93"/>
                </a:solidFill>
              </a:rPr>
              <a:t>) = (</a:t>
            </a:r>
            <a:r>
              <a:rPr lang="en-US" sz="2400" b="1" i="1" dirty="0">
                <a:solidFill>
                  <a:srgbClr val="3C8C93"/>
                </a:solidFill>
              </a:rPr>
              <a:t>s</a:t>
            </a:r>
            <a:r>
              <a:rPr lang="en-US" sz="2400" b="1" dirty="0">
                <a:solidFill>
                  <a:srgbClr val="3C8C93"/>
                </a:solidFill>
              </a:rPr>
              <a:t>+1) – </a:t>
            </a:r>
            <a:r>
              <a:rPr lang="en-US" sz="2400" b="1" i="1" dirty="0">
                <a:solidFill>
                  <a:srgbClr val="3C8C93"/>
                </a:solidFill>
              </a:rPr>
              <a:t>s</a:t>
            </a:r>
            <a:r>
              <a:rPr lang="en-US" sz="2400" b="1" dirty="0">
                <a:solidFill>
                  <a:srgbClr val="3C8C93"/>
                </a:solidFill>
              </a:rPr>
              <a:t> = 1</a:t>
            </a:r>
          </a:p>
          <a:p>
            <a:pPr lvl="1">
              <a:lnSpc>
                <a:spcPct val="120000"/>
              </a:lnSpc>
            </a:pPr>
            <a:r>
              <a:rPr lang="zh-CN" altLang="en-US" sz="2400" dirty="0"/>
              <a:t>平摊代价为</a:t>
            </a:r>
            <a:r>
              <a:rPr lang="en-US" sz="2400" b="1" i="1" dirty="0" err="1">
                <a:solidFill>
                  <a:srgbClr val="3C8C93"/>
                </a:solidFill>
              </a:rPr>
              <a:t>a</a:t>
            </a:r>
            <a:r>
              <a:rPr lang="en-US" sz="2400" b="1" i="1" baseline="-25000" dirty="0" err="1">
                <a:solidFill>
                  <a:srgbClr val="3C8C93"/>
                </a:solidFill>
              </a:rPr>
              <a:t>i</a:t>
            </a:r>
            <a:r>
              <a:rPr lang="en-US" sz="2400" b="1" dirty="0">
                <a:solidFill>
                  <a:srgbClr val="3C8C93"/>
                </a:solidFill>
              </a:rPr>
              <a:t> ＝</a:t>
            </a:r>
            <a:r>
              <a:rPr lang="en-US" sz="2400" b="1" i="1" baseline="-25000" dirty="0">
                <a:solidFill>
                  <a:srgbClr val="3C8C93"/>
                </a:solidFill>
              </a:rPr>
              <a:t>   </a:t>
            </a:r>
            <a:r>
              <a:rPr lang="en-US" sz="2400" b="1" i="1" dirty="0">
                <a:solidFill>
                  <a:srgbClr val="3C8C93"/>
                </a:solidFill>
              </a:rPr>
              <a:t>c</a:t>
            </a:r>
            <a:r>
              <a:rPr lang="en-US" sz="2400" b="1" i="1" baseline="-25000" dirty="0">
                <a:solidFill>
                  <a:srgbClr val="3C8C93"/>
                </a:solidFill>
              </a:rPr>
              <a:t>i </a:t>
            </a:r>
            <a:r>
              <a:rPr lang="en-US" sz="2400" b="1" baseline="-25000" dirty="0">
                <a:solidFill>
                  <a:srgbClr val="3C8C93"/>
                </a:solidFill>
              </a:rPr>
              <a:t> </a:t>
            </a:r>
            <a:r>
              <a:rPr lang="en-US" sz="2400" b="1" dirty="0">
                <a:solidFill>
                  <a:srgbClr val="3C8C93"/>
                </a:solidFill>
              </a:rPr>
              <a:t>＋ </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a:t>
            </a:r>
            <a:r>
              <a:rPr lang="en-US" sz="2400" b="1" dirty="0">
                <a:solidFill>
                  <a:srgbClr val="3C8C93"/>
                </a:solidFill>
              </a:rPr>
              <a:t>) － </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i-1</a:t>
            </a:r>
            <a:r>
              <a:rPr lang="en-US" sz="2400" b="1" dirty="0">
                <a:solidFill>
                  <a:srgbClr val="3C8C93"/>
                </a:solidFill>
              </a:rPr>
              <a:t>) = 1+1=2</a:t>
            </a:r>
          </a:p>
        </p:txBody>
      </p:sp>
      <p:pic>
        <p:nvPicPr>
          <p:cNvPr id="5" name="音频 4">
            <a:hlinkClick r:id="" action="ppaction://media"/>
            <a:extLst>
              <a:ext uri="{FF2B5EF4-FFF2-40B4-BE49-F238E27FC236}">
                <a16:creationId xmlns:a16="http://schemas.microsoft.com/office/drawing/2014/main" id="{772B96FE-9362-0143-A494-EF8777BE0A3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061583882"/>
      </p:ext>
    </p:extLst>
  </p:cSld>
  <p:clrMapOvr>
    <a:masterClrMapping/>
  </p:clrMapOvr>
  <mc:AlternateContent xmlns:mc="http://schemas.openxmlformats.org/markup-compatibility/2006" xmlns:p14="http://schemas.microsoft.com/office/powerpoint/2010/main">
    <mc:Choice Requires="p14">
      <p:transition spd="slow" p14:dur="2000" advTm="98781"/>
    </mc:Choice>
    <mc:Fallback xmlns="">
      <p:transition spd="slow" advTm="98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栈操作</a:t>
            </a:r>
            <a:r>
              <a:rPr lang="en-US" altLang="zh-CN"/>
              <a:t>——</a:t>
            </a:r>
            <a:r>
              <a:rPr lang="zh-CN" altLang="en-US"/>
              <a:t>势能法分析</a:t>
            </a:r>
          </a:p>
        </p:txBody>
      </p:sp>
      <p:sp>
        <p:nvSpPr>
          <p:cNvPr id="3" name="内容占位符 2"/>
          <p:cNvSpPr>
            <a:spLocks noGrp="1"/>
          </p:cNvSpPr>
          <p:nvPr>
            <p:ph idx="1"/>
          </p:nvPr>
        </p:nvSpPr>
        <p:spPr/>
        <p:txBody>
          <a:bodyPr/>
          <a:lstStyle/>
          <a:p>
            <a:pPr>
              <a:lnSpc>
                <a:spcPct val="120000"/>
              </a:lnSpc>
            </a:pPr>
            <a:r>
              <a:rPr lang="zh-CN" altLang="en-US" sz="2400" dirty="0"/>
              <a:t>如果是</a:t>
            </a:r>
            <a:r>
              <a:rPr lang="en-US" altLang="zh-CN" sz="2400" b="1" dirty="0"/>
              <a:t>MULTIPOP(</a:t>
            </a:r>
            <a:r>
              <a:rPr lang="en-US" altLang="zh-CN" sz="2400" b="1" i="1" dirty="0" err="1"/>
              <a:t>S</a:t>
            </a:r>
            <a:r>
              <a:rPr lang="en-US" altLang="zh-CN" sz="2400" b="1" dirty="0" err="1"/>
              <a:t>,</a:t>
            </a:r>
            <a:r>
              <a:rPr lang="en-US" altLang="zh-CN" sz="2400" b="1" i="1" dirty="0" err="1"/>
              <a:t>k</a:t>
            </a:r>
            <a:r>
              <a:rPr lang="en-US" altLang="zh-CN" sz="2400" b="1" dirty="0"/>
              <a:t>)</a:t>
            </a:r>
          </a:p>
          <a:p>
            <a:pPr lvl="1">
              <a:lnSpc>
                <a:spcPct val="120000"/>
              </a:lnSpc>
            </a:pPr>
            <a:r>
              <a:rPr lang="zh-CN" altLang="en-US" sz="2400" dirty="0"/>
              <a:t>该操作的实际代价为</a:t>
            </a:r>
            <a:r>
              <a:rPr lang="en-US" sz="2400" b="1" i="1" dirty="0">
                <a:solidFill>
                  <a:srgbClr val="3C8C93"/>
                </a:solidFill>
              </a:rPr>
              <a:t>c</a:t>
            </a:r>
            <a:r>
              <a:rPr lang="en-US" sz="2400" b="1" i="1" baseline="-25000" dirty="0">
                <a:solidFill>
                  <a:srgbClr val="3C8C93"/>
                </a:solidFill>
              </a:rPr>
              <a:t>i </a:t>
            </a:r>
            <a:r>
              <a:rPr lang="en-US" sz="2400" b="1" baseline="-25000" dirty="0">
                <a:solidFill>
                  <a:srgbClr val="3C8C93"/>
                </a:solidFill>
              </a:rPr>
              <a:t> </a:t>
            </a:r>
            <a:r>
              <a:rPr lang="en-US" sz="2400" b="1" dirty="0">
                <a:solidFill>
                  <a:srgbClr val="3C8C93"/>
                </a:solidFill>
              </a:rPr>
              <a:t>= </a:t>
            </a:r>
            <a:r>
              <a:rPr lang="en-US" altLang="zh-CN" sz="2400" b="1" dirty="0">
                <a:solidFill>
                  <a:srgbClr val="3C8C93"/>
                </a:solidFill>
              </a:rPr>
              <a:t>min(</a:t>
            </a:r>
            <a:r>
              <a:rPr lang="en-US" altLang="zh-CN" sz="2400" b="1" i="1" dirty="0">
                <a:solidFill>
                  <a:srgbClr val="3C8C93"/>
                </a:solidFill>
              </a:rPr>
              <a:t>s</a:t>
            </a:r>
            <a:r>
              <a:rPr lang="en-US" altLang="zh-CN" sz="2400" b="1" dirty="0">
                <a:solidFill>
                  <a:srgbClr val="3C8C93"/>
                </a:solidFill>
              </a:rPr>
              <a:t>, </a:t>
            </a:r>
            <a:r>
              <a:rPr lang="en-US" altLang="zh-CN" sz="2400" b="1" i="1" dirty="0">
                <a:solidFill>
                  <a:srgbClr val="3C8C93"/>
                </a:solidFill>
              </a:rPr>
              <a:t>k</a:t>
            </a:r>
            <a:r>
              <a:rPr lang="en-US" altLang="zh-CN" sz="2400" b="1" dirty="0">
                <a:solidFill>
                  <a:srgbClr val="3C8C93"/>
                </a:solidFill>
              </a:rPr>
              <a:t>)</a:t>
            </a:r>
          </a:p>
          <a:p>
            <a:pPr lvl="1">
              <a:lnSpc>
                <a:spcPct val="120000"/>
              </a:lnSpc>
            </a:pPr>
            <a:r>
              <a:rPr lang="zh-CN" altLang="en-US" sz="2400" dirty="0"/>
              <a:t>势差为</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a:t>
            </a:r>
            <a:r>
              <a:rPr lang="en-US" sz="2400" b="1" dirty="0">
                <a:solidFill>
                  <a:srgbClr val="3C8C93"/>
                </a:solidFill>
              </a:rPr>
              <a:t>) － </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i-1</a:t>
            </a:r>
            <a:r>
              <a:rPr lang="en-US" sz="2400" b="1" dirty="0">
                <a:solidFill>
                  <a:srgbClr val="3C8C93"/>
                </a:solidFill>
              </a:rPr>
              <a:t>) = - min(</a:t>
            </a:r>
            <a:r>
              <a:rPr lang="en-US" sz="2400" b="1" i="1" dirty="0">
                <a:solidFill>
                  <a:srgbClr val="3C8C93"/>
                </a:solidFill>
              </a:rPr>
              <a:t>s</a:t>
            </a:r>
            <a:r>
              <a:rPr lang="en-US" sz="2400" b="1" dirty="0">
                <a:solidFill>
                  <a:srgbClr val="3C8C93"/>
                </a:solidFill>
              </a:rPr>
              <a:t>, </a:t>
            </a:r>
            <a:r>
              <a:rPr lang="en-US" sz="2400" b="1" i="1" dirty="0">
                <a:solidFill>
                  <a:srgbClr val="3C8C93"/>
                </a:solidFill>
              </a:rPr>
              <a:t>k</a:t>
            </a:r>
            <a:r>
              <a:rPr lang="en-US" sz="2400" b="1" dirty="0">
                <a:solidFill>
                  <a:srgbClr val="3C8C93"/>
                </a:solidFill>
              </a:rPr>
              <a:t>)</a:t>
            </a:r>
          </a:p>
          <a:p>
            <a:pPr lvl="1">
              <a:lnSpc>
                <a:spcPct val="120000"/>
              </a:lnSpc>
            </a:pPr>
            <a:r>
              <a:rPr lang="zh-CN" altLang="en-US" sz="2400" dirty="0"/>
              <a:t>平摊代价为</a:t>
            </a:r>
            <a:br>
              <a:rPr lang="en-US" altLang="zh-CN" sz="2400" dirty="0"/>
            </a:br>
            <a:r>
              <a:rPr lang="en-US" sz="2400" b="1" i="1" dirty="0" err="1">
                <a:solidFill>
                  <a:srgbClr val="3C8C93"/>
                </a:solidFill>
              </a:rPr>
              <a:t>a</a:t>
            </a:r>
            <a:r>
              <a:rPr lang="en-US" sz="2400" b="1" i="1" baseline="-25000" dirty="0" err="1">
                <a:solidFill>
                  <a:srgbClr val="3C8C93"/>
                </a:solidFill>
              </a:rPr>
              <a:t>i</a:t>
            </a:r>
            <a:r>
              <a:rPr lang="en-US" sz="2400" b="1" dirty="0">
                <a:solidFill>
                  <a:srgbClr val="3C8C93"/>
                </a:solidFill>
              </a:rPr>
              <a:t> ＝</a:t>
            </a:r>
            <a:r>
              <a:rPr lang="en-US" sz="2400" b="1" i="1" baseline="-25000" dirty="0">
                <a:solidFill>
                  <a:srgbClr val="3C8C93"/>
                </a:solidFill>
              </a:rPr>
              <a:t>   </a:t>
            </a:r>
            <a:r>
              <a:rPr lang="en-US" sz="2400" b="1" i="1" dirty="0">
                <a:solidFill>
                  <a:srgbClr val="3C8C93"/>
                </a:solidFill>
              </a:rPr>
              <a:t>c</a:t>
            </a:r>
            <a:r>
              <a:rPr lang="en-US" sz="2400" b="1" i="1" baseline="-25000" dirty="0">
                <a:solidFill>
                  <a:srgbClr val="3C8C93"/>
                </a:solidFill>
              </a:rPr>
              <a:t>i </a:t>
            </a:r>
            <a:r>
              <a:rPr lang="en-US" sz="2400" b="1" baseline="-25000" dirty="0">
                <a:solidFill>
                  <a:srgbClr val="3C8C93"/>
                </a:solidFill>
              </a:rPr>
              <a:t> </a:t>
            </a:r>
            <a:r>
              <a:rPr lang="en-US" sz="2400" b="1" dirty="0">
                <a:solidFill>
                  <a:srgbClr val="3C8C93"/>
                </a:solidFill>
              </a:rPr>
              <a:t>＋ </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a:t>
            </a:r>
            <a:r>
              <a:rPr lang="en-US" sz="2400" b="1" dirty="0">
                <a:solidFill>
                  <a:srgbClr val="3C8C93"/>
                </a:solidFill>
              </a:rPr>
              <a:t>) － </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i-1</a:t>
            </a:r>
            <a:r>
              <a:rPr lang="en-US" sz="2400" b="1" dirty="0">
                <a:solidFill>
                  <a:srgbClr val="3C8C93"/>
                </a:solidFill>
              </a:rPr>
              <a:t>) ＝ min(</a:t>
            </a:r>
            <a:r>
              <a:rPr lang="en-US" sz="2400" b="1" i="1" dirty="0">
                <a:solidFill>
                  <a:srgbClr val="3C8C93"/>
                </a:solidFill>
              </a:rPr>
              <a:t>s</a:t>
            </a:r>
            <a:r>
              <a:rPr lang="en-US" sz="2400" b="1" dirty="0">
                <a:solidFill>
                  <a:srgbClr val="3C8C93"/>
                </a:solidFill>
              </a:rPr>
              <a:t>, </a:t>
            </a:r>
            <a:r>
              <a:rPr lang="en-US" sz="2400" b="1" i="1" dirty="0">
                <a:solidFill>
                  <a:srgbClr val="3C8C93"/>
                </a:solidFill>
              </a:rPr>
              <a:t>k</a:t>
            </a:r>
            <a:r>
              <a:rPr lang="en-US" sz="2400" b="1" dirty="0">
                <a:solidFill>
                  <a:srgbClr val="3C8C93"/>
                </a:solidFill>
              </a:rPr>
              <a:t>) - min(</a:t>
            </a:r>
            <a:r>
              <a:rPr lang="en-US" sz="2400" b="1" i="1" dirty="0">
                <a:solidFill>
                  <a:srgbClr val="3C8C93"/>
                </a:solidFill>
              </a:rPr>
              <a:t>s</a:t>
            </a:r>
            <a:r>
              <a:rPr lang="en-US" sz="2400" b="1" dirty="0">
                <a:solidFill>
                  <a:srgbClr val="3C8C93"/>
                </a:solidFill>
              </a:rPr>
              <a:t>, </a:t>
            </a:r>
            <a:r>
              <a:rPr lang="en-US" sz="2400" b="1" i="1" dirty="0">
                <a:solidFill>
                  <a:srgbClr val="3C8C93"/>
                </a:solidFill>
              </a:rPr>
              <a:t>k</a:t>
            </a:r>
            <a:r>
              <a:rPr lang="en-US" sz="2400" b="1" dirty="0">
                <a:solidFill>
                  <a:srgbClr val="3C8C93"/>
                </a:solidFill>
              </a:rPr>
              <a:t>) = 0</a:t>
            </a:r>
          </a:p>
          <a:p>
            <a:pPr>
              <a:lnSpc>
                <a:spcPct val="120000"/>
              </a:lnSpc>
            </a:pPr>
            <a:r>
              <a:rPr lang="zh-CN" altLang="en-US" sz="2400" dirty="0"/>
              <a:t>类似的，如果是</a:t>
            </a:r>
            <a:r>
              <a:rPr lang="en-US" altLang="zh-CN" sz="2400" b="1" dirty="0"/>
              <a:t>POP</a:t>
            </a:r>
            <a:r>
              <a:rPr lang="zh-CN" altLang="en-US" sz="2400" dirty="0"/>
              <a:t>，平摊代价也为</a:t>
            </a:r>
            <a:r>
              <a:rPr lang="en-US" altLang="zh-CN" sz="2400" b="1" dirty="0">
                <a:solidFill>
                  <a:srgbClr val="3C8C93"/>
                </a:solidFill>
              </a:rPr>
              <a:t>0</a:t>
            </a:r>
          </a:p>
          <a:p>
            <a:pPr>
              <a:lnSpc>
                <a:spcPct val="120000"/>
              </a:lnSpc>
            </a:pPr>
            <a:r>
              <a:rPr lang="zh-CN" altLang="en-US" sz="2400" dirty="0"/>
              <a:t>三种栈操作每种的平摊代价都是</a:t>
            </a:r>
            <a:r>
              <a:rPr lang="en-US" altLang="zh-CN" sz="2400" b="1" i="1" dirty="0">
                <a:solidFill>
                  <a:srgbClr val="3C8C93"/>
                </a:solidFill>
              </a:rPr>
              <a:t>O</a:t>
            </a:r>
            <a:r>
              <a:rPr lang="en-US" altLang="zh-CN" sz="2400" b="1" dirty="0">
                <a:solidFill>
                  <a:srgbClr val="3C8C93"/>
                </a:solidFill>
              </a:rPr>
              <a:t>(1)</a:t>
            </a:r>
            <a:r>
              <a:rPr lang="zh-CN" altLang="en-US" sz="2400" dirty="0"/>
              <a:t>， 这样包含</a:t>
            </a:r>
            <a:r>
              <a:rPr lang="en-US" altLang="zh-CN" sz="2400" b="1" i="1" dirty="0"/>
              <a:t>n</a:t>
            </a:r>
            <a:r>
              <a:rPr lang="zh-CN" altLang="en-US" sz="2400" dirty="0"/>
              <a:t>个操作的序列的总平摊代价就是</a:t>
            </a:r>
            <a:r>
              <a:rPr lang="en-US" altLang="zh-CN" sz="2400" b="1" i="1" dirty="0">
                <a:solidFill>
                  <a:srgbClr val="3C8C93"/>
                </a:solidFill>
              </a:rPr>
              <a:t>O</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r>
              <a:rPr lang="zh-CN" altLang="en-US" sz="2400" dirty="0"/>
              <a:t>。已经证明</a:t>
            </a:r>
            <a:r>
              <a:rPr lang="en-US" altLang="zh-CN" sz="2400" b="1" i="1" dirty="0">
                <a:solidFill>
                  <a:srgbClr val="3C8C93"/>
                </a:solidFill>
              </a:rPr>
              <a:t>n</a:t>
            </a:r>
            <a:r>
              <a:rPr lang="zh-CN" altLang="en-US" sz="2400" dirty="0"/>
              <a:t>个操作的平摊代价的总和是总的实际代价的一个上界。所以</a:t>
            </a:r>
            <a:r>
              <a:rPr lang="en-US" altLang="zh-CN" sz="2400" b="1" i="1" dirty="0">
                <a:solidFill>
                  <a:srgbClr val="3C8C93"/>
                </a:solidFill>
              </a:rPr>
              <a:t>n</a:t>
            </a:r>
            <a:r>
              <a:rPr lang="zh-CN" altLang="en-US" sz="2400" dirty="0"/>
              <a:t>个操作的最坏情况代价为</a:t>
            </a:r>
            <a:r>
              <a:rPr lang="en-US" altLang="zh-CN" sz="2400" b="1" i="1" dirty="0">
                <a:solidFill>
                  <a:srgbClr val="3C8C93"/>
                </a:solidFill>
              </a:rPr>
              <a:t>O</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endParaRPr lang="zh-CN" altLang="en-US" sz="2400" b="1" dirty="0">
              <a:solidFill>
                <a:srgbClr val="3C8C93"/>
              </a:solidFill>
            </a:endParaRPr>
          </a:p>
        </p:txBody>
      </p:sp>
      <p:pic>
        <p:nvPicPr>
          <p:cNvPr id="5" name="音频 4">
            <a:hlinkClick r:id="" action="ppaction://media"/>
            <a:extLst>
              <a:ext uri="{FF2B5EF4-FFF2-40B4-BE49-F238E27FC236}">
                <a16:creationId xmlns:a16="http://schemas.microsoft.com/office/drawing/2014/main" id="{B1F4B1FC-11CD-B041-B421-6D404D10299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324684336"/>
      </p:ext>
    </p:extLst>
  </p:cSld>
  <p:clrMapOvr>
    <a:masterClrMapping/>
  </p:clrMapOvr>
  <mc:AlternateContent xmlns:mc="http://schemas.openxmlformats.org/markup-compatibility/2006" xmlns:p14="http://schemas.microsoft.com/office/powerpoint/2010/main">
    <mc:Choice Requires="p14">
      <p:transition spd="slow" p14:dur="2000" advTm="96361"/>
    </mc:Choice>
    <mc:Fallback xmlns="">
      <p:transition spd="slow" advTm="96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二进制计数器</a:t>
            </a:r>
            <a:r>
              <a:rPr lang="en-US" altLang="zh-CN"/>
              <a:t>——</a:t>
            </a:r>
            <a:r>
              <a:rPr lang="zh-CN" altLang="en-US"/>
              <a:t>势能法分析</a:t>
            </a:r>
          </a:p>
        </p:txBody>
      </p:sp>
      <p:sp>
        <p:nvSpPr>
          <p:cNvPr id="3" name="内容占位符 2"/>
          <p:cNvSpPr>
            <a:spLocks noGrp="1"/>
          </p:cNvSpPr>
          <p:nvPr>
            <p:ph idx="1"/>
          </p:nvPr>
        </p:nvSpPr>
        <p:spPr/>
        <p:txBody>
          <a:bodyPr/>
          <a:lstStyle/>
          <a:p>
            <a:r>
              <a:rPr lang="zh-CN" altLang="en-US" sz="2800" dirty="0"/>
              <a:t>计数器</a:t>
            </a:r>
            <a:r>
              <a:rPr lang="en-US" sz="2800" b="1" i="1" dirty="0">
                <a:solidFill>
                  <a:srgbClr val="3C8C93"/>
                </a:solidFill>
              </a:rPr>
              <a:t>A</a:t>
            </a:r>
            <a:r>
              <a:rPr lang="en-US" sz="2800" b="1" dirty="0">
                <a:solidFill>
                  <a:srgbClr val="3C8C93"/>
                </a:solidFill>
              </a:rPr>
              <a:t>[0 ‥ </a:t>
            </a:r>
            <a:r>
              <a:rPr lang="en-US" sz="2800" b="1" i="1" dirty="0">
                <a:solidFill>
                  <a:srgbClr val="3C8C93"/>
                </a:solidFill>
              </a:rPr>
              <a:t>k</a:t>
            </a:r>
            <a:r>
              <a:rPr lang="en-US" sz="2800" b="1" dirty="0">
                <a:solidFill>
                  <a:srgbClr val="3C8C93"/>
                </a:solidFill>
              </a:rPr>
              <a:t> -1]</a:t>
            </a:r>
            <a:r>
              <a:rPr lang="en-US" sz="2800" dirty="0">
                <a:solidFill>
                  <a:srgbClr val="3C8C93"/>
                </a:solidFill>
              </a:rPr>
              <a:t> </a:t>
            </a:r>
            <a:r>
              <a:rPr lang="zh-CN" altLang="en-US" sz="2800" dirty="0"/>
              <a:t>表示为</a:t>
            </a:r>
            <a:r>
              <a:rPr lang="en-US" altLang="zh-CN" sz="2800" i="1" dirty="0"/>
              <a:t>k</a:t>
            </a:r>
            <a:r>
              <a:rPr lang="zh-CN" altLang="en-US" sz="2800" dirty="0"/>
              <a:t>位二进制位的数组</a:t>
            </a:r>
            <a:endParaRPr lang="en-US" altLang="zh-CN" sz="2800" dirty="0"/>
          </a:p>
          <a:p>
            <a:endParaRPr lang="en-US" altLang="zh-CN" sz="2800" dirty="0"/>
          </a:p>
          <a:p>
            <a:r>
              <a:rPr lang="zh-CN" altLang="en-US" sz="2800" dirty="0"/>
              <a:t>操作</a:t>
            </a:r>
            <a:r>
              <a:rPr lang="en-US" sz="2800" dirty="0"/>
              <a:t>INCREMENT</a:t>
            </a:r>
            <a:r>
              <a:rPr lang="zh-CN" altLang="en-US" sz="2800" dirty="0"/>
              <a:t>实现计数器加一</a:t>
            </a:r>
            <a:r>
              <a:rPr lang="en-US" sz="2800" dirty="0"/>
              <a:t> </a:t>
            </a:r>
          </a:p>
          <a:p>
            <a:endParaRPr lang="en-US" altLang="zh-CN" sz="2800" dirty="0"/>
          </a:p>
          <a:p>
            <a:r>
              <a:rPr lang="zh-CN" altLang="en-US" sz="2800" dirty="0"/>
              <a:t>如何定义势？</a:t>
            </a:r>
            <a:endParaRPr lang="en-US" altLang="zh-CN" sz="2800" dirty="0"/>
          </a:p>
        </p:txBody>
      </p:sp>
      <p:graphicFrame>
        <p:nvGraphicFramePr>
          <p:cNvPr id="5" name="对象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12227" name="Equation" r:id="rId5" imgW="114120" imgH="215640" progId="Equation.3">
                  <p:embed/>
                </p:oleObj>
              </mc:Choice>
              <mc:Fallback>
                <p:oleObj name="Equation"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99151431"/>
              </p:ext>
            </p:extLst>
          </p:nvPr>
        </p:nvGraphicFramePr>
        <p:xfrm>
          <a:off x="3098800" y="1845912"/>
          <a:ext cx="2257425" cy="660400"/>
        </p:xfrm>
        <a:graphic>
          <a:graphicData uri="http://schemas.openxmlformats.org/presentationml/2006/ole">
            <mc:AlternateContent xmlns:mc="http://schemas.openxmlformats.org/markup-compatibility/2006">
              <mc:Choice xmlns:v="urn:schemas-microsoft-com:vml" Requires="v">
                <p:oleObj spid="_x0000_s212228" name="公式" r:id="rId7" imgW="1130300" imgH="330200" progId="Equation.3">
                  <p:embed/>
                </p:oleObj>
              </mc:Choice>
              <mc:Fallback>
                <p:oleObj name="公式" r:id="rId7" imgW="1130300" imgH="330200" progId="Equation.3">
                  <p:embed/>
                  <p:pic>
                    <p:nvPicPr>
                      <p:cNvPr id="0" name=""/>
                      <p:cNvPicPr>
                        <a:picLocks noChangeAspect="1" noChangeArrowheads="1"/>
                      </p:cNvPicPr>
                      <p:nvPr/>
                    </p:nvPicPr>
                    <p:blipFill>
                      <a:blip r:embed="rId8"/>
                      <a:srcRect/>
                      <a:stretch>
                        <a:fillRect/>
                      </a:stretch>
                    </p:blipFill>
                    <p:spPr bwMode="auto">
                      <a:xfrm>
                        <a:off x="3098800" y="1845912"/>
                        <a:ext cx="2257425" cy="660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Box 6"/>
          <p:cNvSpPr txBox="1"/>
          <p:nvPr/>
        </p:nvSpPr>
        <p:spPr>
          <a:xfrm>
            <a:off x="4343400" y="3352800"/>
            <a:ext cx="4648200" cy="2677656"/>
          </a:xfrm>
          <a:prstGeom prst="rect">
            <a:avLst/>
          </a:prstGeom>
          <a:noFill/>
        </p:spPr>
        <p:txBody>
          <a:bodyPr wrap="square" rtlCol="0">
            <a:spAutoFit/>
          </a:bodyPr>
          <a:lstStyle/>
          <a:p>
            <a:r>
              <a:rPr lang="en-US" sz="2400" b="1" dirty="0">
                <a:solidFill>
                  <a:schemeClr val="accent5">
                    <a:lumMod val="25000"/>
                  </a:schemeClr>
                </a:solidFill>
                <a:latin typeface="Times New Roman" pitchFamily="18" charset="0"/>
                <a:cs typeface="Times New Roman" pitchFamily="18" charset="0"/>
              </a:rPr>
              <a:t>INCREMENT</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1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0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2 while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&lt; </a:t>
            </a:r>
            <a:r>
              <a:rPr lang="en-US" sz="2400" b="1" i="1" dirty="0">
                <a:solidFill>
                  <a:schemeClr val="accent5">
                    <a:lumMod val="25000"/>
                  </a:schemeClr>
                </a:solidFill>
                <a:latin typeface="Times New Roman" pitchFamily="18" charset="0"/>
                <a:cs typeface="Times New Roman" pitchFamily="18" charset="0"/>
              </a:rPr>
              <a:t>length</a:t>
            </a:r>
            <a:r>
              <a:rPr lang="en-US" sz="2400" b="1" dirty="0">
                <a:solidFill>
                  <a:schemeClr val="accent5">
                    <a:lumMod val="25000"/>
                  </a:schemeClr>
                </a:solidFill>
                <a:latin typeface="Times New Roman" pitchFamily="18" charset="0"/>
                <a:cs typeface="Times New Roman" pitchFamily="18" charset="0"/>
              </a:rPr>
              <a:t>[</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 and </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1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3     do </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0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4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+ 1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5 if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&lt; </a:t>
            </a:r>
            <a:r>
              <a:rPr lang="en-US" sz="2400" b="1" i="1" dirty="0">
                <a:solidFill>
                  <a:schemeClr val="accent5">
                    <a:lumMod val="25000"/>
                  </a:schemeClr>
                </a:solidFill>
                <a:latin typeface="Times New Roman" pitchFamily="18" charset="0"/>
                <a:cs typeface="Times New Roman" pitchFamily="18" charset="0"/>
              </a:rPr>
              <a:t>length</a:t>
            </a:r>
            <a:r>
              <a:rPr lang="en-US" sz="2400" b="1" dirty="0">
                <a:solidFill>
                  <a:schemeClr val="accent5">
                    <a:lumMod val="25000"/>
                  </a:schemeClr>
                </a:solidFill>
                <a:latin typeface="Times New Roman" pitchFamily="18" charset="0"/>
                <a:cs typeface="Times New Roman" pitchFamily="18" charset="0"/>
              </a:rPr>
              <a:t>[</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6     then </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1 </a:t>
            </a:r>
            <a:endParaRPr lang="zh-CN" altLang="en-US" sz="2400" b="1" dirty="0">
              <a:solidFill>
                <a:schemeClr val="accent5">
                  <a:lumMod val="25000"/>
                </a:schemeClr>
              </a:solidFill>
              <a:latin typeface="Times New Roman" pitchFamily="18" charset="0"/>
              <a:cs typeface="Times New Roman" pitchFamily="18" charset="0"/>
            </a:endParaRPr>
          </a:p>
        </p:txBody>
      </p:sp>
      <p:pic>
        <p:nvPicPr>
          <p:cNvPr id="9" name="音频 8">
            <a:hlinkClick r:id="" action="ppaction://media"/>
            <a:extLst>
              <a:ext uri="{FF2B5EF4-FFF2-40B4-BE49-F238E27FC236}">
                <a16:creationId xmlns:a16="http://schemas.microsoft.com/office/drawing/2014/main" id="{339DC026-53AA-C547-B928-00C48357D2C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649430932"/>
      </p:ext>
    </p:extLst>
  </p:cSld>
  <p:clrMapOvr>
    <a:masterClrMapping/>
  </p:clrMapOvr>
  <mc:AlternateContent xmlns:mc="http://schemas.openxmlformats.org/markup-compatibility/2006" xmlns:p14="http://schemas.microsoft.com/office/powerpoint/2010/main">
    <mc:Choice Requires="p14">
      <p:transition spd="slow" p14:dur="2000" advTm="15342"/>
    </mc:Choice>
    <mc:Fallback xmlns="">
      <p:transition spd="slow" advTm="15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二进制计数器</a:t>
            </a:r>
            <a:r>
              <a:rPr lang="en-US" altLang="zh-CN"/>
              <a:t>——</a:t>
            </a:r>
            <a:r>
              <a:rPr lang="zh-CN" altLang="en-US"/>
              <a:t>势能法分析</a:t>
            </a:r>
          </a:p>
        </p:txBody>
      </p:sp>
      <p:sp>
        <p:nvSpPr>
          <p:cNvPr id="3" name="内容占位符 2"/>
          <p:cNvSpPr>
            <a:spLocks noGrp="1"/>
          </p:cNvSpPr>
          <p:nvPr>
            <p:ph idx="1"/>
          </p:nvPr>
        </p:nvSpPr>
        <p:spPr/>
        <p:txBody>
          <a:bodyPr/>
          <a:lstStyle/>
          <a:p>
            <a:pPr>
              <a:lnSpc>
                <a:spcPct val="120000"/>
              </a:lnSpc>
            </a:pPr>
            <a:r>
              <a:rPr lang="zh-CN" altLang="en-US" sz="2400" dirty="0"/>
              <a:t>定义势函数为数组</a:t>
            </a:r>
            <a:r>
              <a:rPr lang="en-US" altLang="zh-CN" sz="2400" b="1" i="1" dirty="0">
                <a:solidFill>
                  <a:srgbClr val="3C8C93"/>
                </a:solidFill>
              </a:rPr>
              <a:t>A</a:t>
            </a:r>
            <a:r>
              <a:rPr lang="en-US" altLang="zh-CN" sz="2400" b="1" dirty="0">
                <a:solidFill>
                  <a:srgbClr val="3C8C93"/>
                </a:solidFill>
              </a:rPr>
              <a:t>[0...</a:t>
            </a:r>
            <a:r>
              <a:rPr lang="en-US" altLang="zh-CN" sz="2400" b="1" i="1" dirty="0">
                <a:solidFill>
                  <a:srgbClr val="3C8C93"/>
                </a:solidFill>
              </a:rPr>
              <a:t>k</a:t>
            </a:r>
            <a:r>
              <a:rPr lang="en-US" altLang="zh-CN" sz="2400" b="1" dirty="0">
                <a:solidFill>
                  <a:srgbClr val="3C8C93"/>
                </a:solidFill>
              </a:rPr>
              <a:t>-1]</a:t>
            </a:r>
            <a:r>
              <a:rPr lang="zh-CN" altLang="en-US" sz="2400" dirty="0"/>
              <a:t>中</a:t>
            </a:r>
            <a:r>
              <a:rPr lang="en-US" altLang="zh-CN" sz="2400" b="1" dirty="0">
                <a:solidFill>
                  <a:srgbClr val="3C8C93"/>
                </a:solidFill>
              </a:rPr>
              <a:t>1</a:t>
            </a:r>
            <a:r>
              <a:rPr lang="zh-CN" altLang="en-US" sz="2400" dirty="0"/>
              <a:t>的个数</a:t>
            </a:r>
            <a:endParaRPr lang="en-US" altLang="zh-CN" sz="2400" dirty="0"/>
          </a:p>
          <a:p>
            <a:pPr lvl="1">
              <a:lnSpc>
                <a:spcPct val="120000"/>
              </a:lnSpc>
              <a:buNone/>
            </a:pPr>
            <a:r>
              <a:rPr lang="zh-CN" altLang="en-US" sz="2400" dirty="0"/>
              <a:t>计算</a:t>
            </a:r>
            <a:r>
              <a:rPr lang="en-US" sz="2400" b="1" dirty="0"/>
              <a:t>INCREMENT</a:t>
            </a:r>
            <a:r>
              <a:rPr lang="zh-CN" altLang="en-US" sz="2400" dirty="0"/>
              <a:t>的平摊代价</a:t>
            </a:r>
            <a:endParaRPr lang="en-US" altLang="zh-CN" sz="2400" dirty="0"/>
          </a:p>
          <a:p>
            <a:pPr lvl="1">
              <a:lnSpc>
                <a:spcPct val="120000"/>
              </a:lnSpc>
            </a:pPr>
            <a:r>
              <a:rPr lang="zh-CN" altLang="en-US" sz="2400" dirty="0"/>
              <a:t>设第</a:t>
            </a:r>
            <a:r>
              <a:rPr lang="en-US" altLang="zh-CN" sz="2400" b="1" i="1" dirty="0" err="1">
                <a:solidFill>
                  <a:srgbClr val="3C8C93"/>
                </a:solidFill>
              </a:rPr>
              <a:t>i</a:t>
            </a:r>
            <a:r>
              <a:rPr lang="zh-CN" altLang="en-US" sz="2400" dirty="0"/>
              <a:t>次操作把</a:t>
            </a:r>
            <a:r>
              <a:rPr lang="en-US" altLang="zh-CN" sz="2400" b="1" i="1" dirty="0" err="1">
                <a:solidFill>
                  <a:srgbClr val="3C8C93"/>
                </a:solidFill>
              </a:rPr>
              <a:t>t</a:t>
            </a:r>
            <a:r>
              <a:rPr lang="en-US" altLang="zh-CN" sz="2400" b="1" i="1" baseline="-25000" dirty="0" err="1">
                <a:solidFill>
                  <a:srgbClr val="3C8C93"/>
                </a:solidFill>
              </a:rPr>
              <a:t>i</a:t>
            </a:r>
            <a:r>
              <a:rPr lang="zh-CN" altLang="en-US" sz="2400" dirty="0"/>
              <a:t>个</a:t>
            </a:r>
            <a:r>
              <a:rPr lang="en-US" altLang="zh-CN" sz="2400" b="1" dirty="0">
                <a:solidFill>
                  <a:srgbClr val="3C8C93"/>
                </a:solidFill>
              </a:rPr>
              <a:t>1</a:t>
            </a:r>
            <a:r>
              <a:rPr lang="zh-CN" altLang="en-US" sz="2400" dirty="0"/>
              <a:t>反转为</a:t>
            </a:r>
            <a:r>
              <a:rPr lang="en-US" altLang="zh-CN" sz="2400" b="1" dirty="0">
                <a:solidFill>
                  <a:srgbClr val="3C8C93"/>
                </a:solidFill>
              </a:rPr>
              <a:t>0</a:t>
            </a:r>
            <a:r>
              <a:rPr lang="zh-CN" altLang="en-US" sz="2400" dirty="0"/>
              <a:t>，则实际代价为</a:t>
            </a:r>
            <a:r>
              <a:rPr lang="en-US" altLang="zh-CN" sz="2400" b="1" i="1" dirty="0" err="1">
                <a:solidFill>
                  <a:srgbClr val="3C8C93"/>
                </a:solidFill>
              </a:rPr>
              <a:t>t</a:t>
            </a:r>
            <a:r>
              <a:rPr lang="en-US" altLang="zh-CN" sz="2400" b="1" i="1" baseline="-25000" dirty="0" err="1">
                <a:solidFill>
                  <a:srgbClr val="3C8C93"/>
                </a:solidFill>
              </a:rPr>
              <a:t>i</a:t>
            </a:r>
            <a:r>
              <a:rPr lang="en-US" altLang="zh-CN" sz="2400" b="1" i="1" baseline="-25000" dirty="0">
                <a:solidFill>
                  <a:srgbClr val="3C8C93"/>
                </a:solidFill>
              </a:rPr>
              <a:t> </a:t>
            </a:r>
            <a:r>
              <a:rPr lang="en-US" altLang="zh-CN" sz="2400" b="1" dirty="0">
                <a:solidFill>
                  <a:srgbClr val="3C8C93"/>
                </a:solidFill>
              </a:rPr>
              <a:t>+1</a:t>
            </a:r>
          </a:p>
          <a:p>
            <a:pPr lvl="1">
              <a:lnSpc>
                <a:spcPct val="120000"/>
              </a:lnSpc>
            </a:pPr>
            <a:r>
              <a:rPr lang="zh-CN" altLang="en-US" sz="2400" dirty="0"/>
              <a:t>设第</a:t>
            </a:r>
            <a:r>
              <a:rPr lang="en-US" altLang="zh-CN" sz="2400" b="1" i="1" dirty="0" err="1">
                <a:solidFill>
                  <a:srgbClr val="3C8C93"/>
                </a:solidFill>
              </a:rPr>
              <a:t>i</a:t>
            </a:r>
            <a:r>
              <a:rPr lang="zh-CN" altLang="en-US" sz="2400" dirty="0"/>
              <a:t>次操作后数组中</a:t>
            </a:r>
            <a:r>
              <a:rPr lang="en-US" altLang="zh-CN" sz="2400" b="1" dirty="0">
                <a:solidFill>
                  <a:srgbClr val="3C8C93"/>
                </a:solidFill>
              </a:rPr>
              <a:t>1</a:t>
            </a:r>
            <a:r>
              <a:rPr lang="zh-CN" altLang="en-US" sz="2400" dirty="0"/>
              <a:t>的个数为</a:t>
            </a:r>
            <a:r>
              <a:rPr lang="en-US" altLang="zh-CN" sz="2400" b="1" i="1" dirty="0">
                <a:solidFill>
                  <a:srgbClr val="3C8C93"/>
                </a:solidFill>
              </a:rPr>
              <a:t>b</a:t>
            </a:r>
            <a:r>
              <a:rPr lang="en-US" altLang="zh-CN" sz="2400" b="1" i="1" baseline="-25000" dirty="0">
                <a:solidFill>
                  <a:srgbClr val="3C8C93"/>
                </a:solidFill>
              </a:rPr>
              <a:t>i</a:t>
            </a:r>
            <a:endParaRPr lang="en-US" altLang="zh-CN" sz="2400" dirty="0">
              <a:solidFill>
                <a:srgbClr val="3C8C93"/>
              </a:solidFill>
            </a:endParaRPr>
          </a:p>
          <a:p>
            <a:pPr lvl="2">
              <a:lnSpc>
                <a:spcPct val="120000"/>
              </a:lnSpc>
            </a:pPr>
            <a:r>
              <a:rPr lang="zh-CN" altLang="en-US" dirty="0"/>
              <a:t>如果</a:t>
            </a:r>
            <a:r>
              <a:rPr lang="en-US" altLang="zh-CN" b="1" i="1" dirty="0">
                <a:solidFill>
                  <a:srgbClr val="3C8C93"/>
                </a:solidFill>
              </a:rPr>
              <a:t>b</a:t>
            </a:r>
            <a:r>
              <a:rPr lang="en-US" altLang="zh-CN" b="1" i="1" baseline="-25000" dirty="0">
                <a:solidFill>
                  <a:srgbClr val="3C8C93"/>
                </a:solidFill>
              </a:rPr>
              <a:t>i </a:t>
            </a:r>
            <a:r>
              <a:rPr lang="en-US" altLang="zh-CN" b="1" dirty="0">
                <a:solidFill>
                  <a:srgbClr val="3C8C93"/>
                </a:solidFill>
              </a:rPr>
              <a:t>= 0</a:t>
            </a:r>
            <a:r>
              <a:rPr lang="zh-CN" altLang="en-US" dirty="0"/>
              <a:t>，则第</a:t>
            </a:r>
            <a:r>
              <a:rPr lang="en-US" altLang="zh-CN" b="1" i="1" dirty="0" err="1">
                <a:solidFill>
                  <a:srgbClr val="3C8C93"/>
                </a:solidFill>
              </a:rPr>
              <a:t>i</a:t>
            </a:r>
            <a:r>
              <a:rPr lang="zh-CN" altLang="en-US" dirty="0"/>
              <a:t>次操作反转了</a:t>
            </a:r>
            <a:r>
              <a:rPr lang="en-US" altLang="zh-CN" b="1" i="1" dirty="0">
                <a:solidFill>
                  <a:srgbClr val="3C8C93"/>
                </a:solidFill>
              </a:rPr>
              <a:t>k</a:t>
            </a:r>
            <a:r>
              <a:rPr lang="zh-CN" altLang="en-US" dirty="0"/>
              <a:t>个</a:t>
            </a:r>
            <a:r>
              <a:rPr lang="en-US" altLang="zh-CN" b="1" dirty="0">
                <a:solidFill>
                  <a:srgbClr val="3C8C93"/>
                </a:solidFill>
              </a:rPr>
              <a:t>1</a:t>
            </a:r>
            <a:r>
              <a:rPr lang="zh-CN" altLang="en-US" dirty="0"/>
              <a:t>，有</a:t>
            </a:r>
            <a:r>
              <a:rPr lang="en-US" b="1" i="1" dirty="0">
                <a:solidFill>
                  <a:srgbClr val="3C8C93"/>
                </a:solidFill>
              </a:rPr>
              <a:t>b</a:t>
            </a:r>
            <a:r>
              <a:rPr lang="en-US" b="1" i="1" baseline="-25000" dirty="0">
                <a:solidFill>
                  <a:srgbClr val="3C8C93"/>
                </a:solidFill>
              </a:rPr>
              <a:t>i</a:t>
            </a:r>
            <a:r>
              <a:rPr lang="en-US" b="1" baseline="-25000" dirty="0">
                <a:solidFill>
                  <a:srgbClr val="3C8C93"/>
                </a:solidFill>
              </a:rPr>
              <a:t>-1</a:t>
            </a:r>
            <a:r>
              <a:rPr lang="en-US" b="1" dirty="0">
                <a:solidFill>
                  <a:srgbClr val="3C8C93"/>
                </a:solidFill>
              </a:rPr>
              <a:t>=</a:t>
            </a:r>
            <a:r>
              <a:rPr lang="en-US" b="1" i="1" dirty="0" err="1">
                <a:solidFill>
                  <a:srgbClr val="3C8C93"/>
                </a:solidFill>
              </a:rPr>
              <a:t>t</a:t>
            </a:r>
            <a:r>
              <a:rPr lang="en-US" b="1" i="1" baseline="-25000" dirty="0" err="1">
                <a:solidFill>
                  <a:srgbClr val="3C8C93"/>
                </a:solidFill>
              </a:rPr>
              <a:t>i</a:t>
            </a:r>
            <a:r>
              <a:rPr lang="en-US" b="1" dirty="0">
                <a:solidFill>
                  <a:srgbClr val="3C8C93"/>
                </a:solidFill>
              </a:rPr>
              <a:t>=</a:t>
            </a:r>
            <a:r>
              <a:rPr lang="en-US" b="1" i="1" dirty="0">
                <a:solidFill>
                  <a:srgbClr val="3C8C93"/>
                </a:solidFill>
              </a:rPr>
              <a:t>k</a:t>
            </a:r>
            <a:r>
              <a:rPr lang="zh-CN" altLang="en-US" dirty="0"/>
              <a:t>；</a:t>
            </a:r>
            <a:endParaRPr lang="en-US" altLang="zh-CN" dirty="0"/>
          </a:p>
          <a:p>
            <a:pPr lvl="2">
              <a:lnSpc>
                <a:spcPct val="120000"/>
              </a:lnSpc>
            </a:pPr>
            <a:r>
              <a:rPr lang="zh-CN" altLang="en-US" dirty="0"/>
              <a:t>如果</a:t>
            </a:r>
            <a:r>
              <a:rPr lang="en-US" b="1" i="1" dirty="0">
                <a:solidFill>
                  <a:srgbClr val="3C8C93"/>
                </a:solidFill>
              </a:rPr>
              <a:t>b</a:t>
            </a:r>
            <a:r>
              <a:rPr lang="en-US" b="1" i="1" baseline="-25000" dirty="0">
                <a:solidFill>
                  <a:srgbClr val="3C8C93"/>
                </a:solidFill>
              </a:rPr>
              <a:t>i</a:t>
            </a:r>
            <a:r>
              <a:rPr lang="en-US" b="1" dirty="0">
                <a:solidFill>
                  <a:srgbClr val="3C8C93"/>
                </a:solidFill>
              </a:rPr>
              <a:t> &gt; 0</a:t>
            </a:r>
            <a:r>
              <a:rPr lang="zh-CN" altLang="en-US" dirty="0"/>
              <a:t>，则</a:t>
            </a:r>
            <a:r>
              <a:rPr lang="en-US" b="1" i="1" dirty="0">
                <a:solidFill>
                  <a:srgbClr val="3C8C93"/>
                </a:solidFill>
              </a:rPr>
              <a:t>b</a:t>
            </a:r>
            <a:r>
              <a:rPr lang="en-US" b="1" i="1" baseline="-25000" dirty="0">
                <a:solidFill>
                  <a:srgbClr val="3C8C93"/>
                </a:solidFill>
              </a:rPr>
              <a:t>i</a:t>
            </a:r>
            <a:r>
              <a:rPr lang="en-US" b="1" dirty="0">
                <a:solidFill>
                  <a:srgbClr val="3C8C93"/>
                </a:solidFill>
              </a:rPr>
              <a:t> = </a:t>
            </a:r>
            <a:r>
              <a:rPr lang="en-US" b="1" i="1" dirty="0">
                <a:solidFill>
                  <a:srgbClr val="3C8C93"/>
                </a:solidFill>
              </a:rPr>
              <a:t>b</a:t>
            </a:r>
            <a:r>
              <a:rPr lang="en-US" b="1" i="1" baseline="-25000" dirty="0">
                <a:solidFill>
                  <a:srgbClr val="3C8C93"/>
                </a:solidFill>
              </a:rPr>
              <a:t>i</a:t>
            </a:r>
            <a:r>
              <a:rPr lang="en-US" b="1" baseline="-25000" dirty="0">
                <a:solidFill>
                  <a:srgbClr val="3C8C93"/>
                </a:solidFill>
              </a:rPr>
              <a:t>-1</a:t>
            </a:r>
            <a:r>
              <a:rPr lang="en-US" b="1" dirty="0">
                <a:solidFill>
                  <a:srgbClr val="3C8C93"/>
                </a:solidFill>
              </a:rPr>
              <a:t> - </a:t>
            </a:r>
            <a:r>
              <a:rPr lang="en-US" b="1" i="1" dirty="0" err="1">
                <a:solidFill>
                  <a:srgbClr val="3C8C93"/>
                </a:solidFill>
              </a:rPr>
              <a:t>t</a:t>
            </a:r>
            <a:r>
              <a:rPr lang="en-US" b="1" i="1" baseline="-25000" dirty="0" err="1">
                <a:solidFill>
                  <a:srgbClr val="3C8C93"/>
                </a:solidFill>
              </a:rPr>
              <a:t>i</a:t>
            </a:r>
            <a:r>
              <a:rPr lang="en-US" b="1" dirty="0">
                <a:solidFill>
                  <a:srgbClr val="3C8C93"/>
                </a:solidFill>
              </a:rPr>
              <a:t> + 1</a:t>
            </a:r>
            <a:r>
              <a:rPr lang="zh-CN" altLang="en-US" dirty="0"/>
              <a:t>。</a:t>
            </a:r>
            <a:endParaRPr lang="en-US" altLang="zh-CN" dirty="0"/>
          </a:p>
          <a:p>
            <a:pPr lvl="2">
              <a:lnSpc>
                <a:spcPct val="120000"/>
              </a:lnSpc>
            </a:pPr>
            <a:r>
              <a:rPr lang="zh-CN" altLang="en-US" dirty="0"/>
              <a:t>两种情形下都有：</a:t>
            </a:r>
            <a:r>
              <a:rPr lang="en-US" b="1" i="1" dirty="0">
                <a:solidFill>
                  <a:srgbClr val="3C8C93"/>
                </a:solidFill>
              </a:rPr>
              <a:t>b</a:t>
            </a:r>
            <a:r>
              <a:rPr lang="en-US" b="1" i="1" baseline="-25000" dirty="0">
                <a:solidFill>
                  <a:srgbClr val="3C8C93"/>
                </a:solidFill>
              </a:rPr>
              <a:t>i</a:t>
            </a:r>
            <a:r>
              <a:rPr lang="en-US" b="1" dirty="0">
                <a:solidFill>
                  <a:srgbClr val="3C8C93"/>
                </a:solidFill>
              </a:rPr>
              <a:t> ≤ </a:t>
            </a:r>
            <a:r>
              <a:rPr lang="en-US" b="1" i="1" dirty="0">
                <a:solidFill>
                  <a:srgbClr val="3C8C93"/>
                </a:solidFill>
              </a:rPr>
              <a:t>b</a:t>
            </a:r>
            <a:r>
              <a:rPr lang="en-US" b="1" i="1" baseline="-25000" dirty="0">
                <a:solidFill>
                  <a:srgbClr val="3C8C93"/>
                </a:solidFill>
              </a:rPr>
              <a:t>i</a:t>
            </a:r>
            <a:r>
              <a:rPr lang="en-US" b="1" baseline="-25000" dirty="0">
                <a:solidFill>
                  <a:srgbClr val="3C8C93"/>
                </a:solidFill>
              </a:rPr>
              <a:t>-1</a:t>
            </a:r>
            <a:r>
              <a:rPr lang="en-US" b="1" dirty="0">
                <a:solidFill>
                  <a:srgbClr val="3C8C93"/>
                </a:solidFill>
              </a:rPr>
              <a:t> - </a:t>
            </a:r>
            <a:r>
              <a:rPr lang="en-US" b="1" i="1" dirty="0" err="1">
                <a:solidFill>
                  <a:srgbClr val="3C8C93"/>
                </a:solidFill>
              </a:rPr>
              <a:t>t</a:t>
            </a:r>
            <a:r>
              <a:rPr lang="en-US" b="1" i="1" baseline="-25000" dirty="0" err="1">
                <a:solidFill>
                  <a:srgbClr val="3C8C93"/>
                </a:solidFill>
              </a:rPr>
              <a:t>i</a:t>
            </a:r>
            <a:r>
              <a:rPr lang="en-US" b="1" dirty="0">
                <a:solidFill>
                  <a:srgbClr val="3C8C93"/>
                </a:solidFill>
              </a:rPr>
              <a:t> + 1</a:t>
            </a:r>
            <a:endParaRPr lang="en-US" altLang="zh-CN" b="1" dirty="0">
              <a:solidFill>
                <a:srgbClr val="3C8C93"/>
              </a:solidFill>
            </a:endParaRPr>
          </a:p>
          <a:p>
            <a:pPr>
              <a:lnSpc>
                <a:spcPct val="120000"/>
              </a:lnSpc>
            </a:pPr>
            <a:r>
              <a:rPr lang="zh-CN" altLang="en-US" sz="2400" dirty="0"/>
              <a:t>势差为 </a:t>
            </a:r>
            <a:r>
              <a:rPr lang="it-IT" sz="2400" b="1" dirty="0" err="1">
                <a:solidFill>
                  <a:srgbClr val="3C8C93"/>
                </a:solidFill>
              </a:rPr>
              <a:t>Φ</a:t>
            </a:r>
            <a:r>
              <a:rPr lang="it-IT" sz="2400" b="1" dirty="0">
                <a:solidFill>
                  <a:srgbClr val="3C8C93"/>
                </a:solidFill>
              </a:rPr>
              <a:t>(</a:t>
            </a:r>
            <a:r>
              <a:rPr lang="it-IT" sz="2400" b="1" i="1" dirty="0">
                <a:solidFill>
                  <a:srgbClr val="3C8C93"/>
                </a:solidFill>
              </a:rPr>
              <a:t>D</a:t>
            </a:r>
            <a:r>
              <a:rPr lang="it-IT" sz="2400" b="1" i="1" baseline="-25000" dirty="0">
                <a:solidFill>
                  <a:srgbClr val="3C8C93"/>
                </a:solidFill>
              </a:rPr>
              <a:t>i</a:t>
            </a:r>
            <a:r>
              <a:rPr lang="it-IT" sz="2400" b="1" dirty="0">
                <a:solidFill>
                  <a:srgbClr val="3C8C93"/>
                </a:solidFill>
              </a:rPr>
              <a:t>)-</a:t>
            </a:r>
            <a:r>
              <a:rPr lang="it-IT" sz="2400" b="1" dirty="0" err="1">
                <a:solidFill>
                  <a:srgbClr val="3C8C93"/>
                </a:solidFill>
              </a:rPr>
              <a:t>Φ</a:t>
            </a:r>
            <a:r>
              <a:rPr lang="it-IT" sz="2400" b="1" dirty="0">
                <a:solidFill>
                  <a:srgbClr val="3C8C93"/>
                </a:solidFill>
              </a:rPr>
              <a:t>(</a:t>
            </a:r>
            <a:r>
              <a:rPr lang="it-IT" sz="2400" b="1" i="1" dirty="0">
                <a:solidFill>
                  <a:srgbClr val="3C8C93"/>
                </a:solidFill>
              </a:rPr>
              <a:t>D</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 (</a:t>
            </a:r>
            <a:r>
              <a:rPr lang="it-IT" sz="2400" b="1" i="1" dirty="0">
                <a:solidFill>
                  <a:srgbClr val="3C8C93"/>
                </a:solidFill>
              </a:rPr>
              <a:t>b</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 </a:t>
            </a:r>
            <a:r>
              <a:rPr lang="it-IT" sz="2400" b="1" i="1" dirty="0">
                <a:solidFill>
                  <a:srgbClr val="3C8C93"/>
                </a:solidFill>
              </a:rPr>
              <a:t>t</a:t>
            </a:r>
            <a:r>
              <a:rPr lang="it-IT" sz="2400" b="1" i="1" baseline="-25000" dirty="0">
                <a:solidFill>
                  <a:srgbClr val="3C8C93"/>
                </a:solidFill>
              </a:rPr>
              <a:t>i</a:t>
            </a:r>
            <a:r>
              <a:rPr lang="it-IT" sz="2400" b="1" dirty="0">
                <a:solidFill>
                  <a:srgbClr val="3C8C93"/>
                </a:solidFill>
              </a:rPr>
              <a:t> + 1) - </a:t>
            </a:r>
            <a:r>
              <a:rPr lang="it-IT" sz="2400" b="1" i="1" dirty="0">
                <a:solidFill>
                  <a:srgbClr val="3C8C93"/>
                </a:solidFill>
              </a:rPr>
              <a:t>b</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 1 - </a:t>
            </a:r>
            <a:r>
              <a:rPr lang="it-IT" sz="2400" b="1" i="1" dirty="0">
                <a:solidFill>
                  <a:srgbClr val="3C8C93"/>
                </a:solidFill>
              </a:rPr>
              <a:t>t</a:t>
            </a:r>
            <a:r>
              <a:rPr lang="it-IT" sz="2400" b="1" i="1" baseline="-25000" dirty="0">
                <a:solidFill>
                  <a:srgbClr val="3C8C93"/>
                </a:solidFill>
              </a:rPr>
              <a:t>i</a:t>
            </a:r>
            <a:endParaRPr lang="it-IT" sz="2400" b="1" dirty="0">
              <a:solidFill>
                <a:srgbClr val="3C8C93"/>
              </a:solidFill>
            </a:endParaRPr>
          </a:p>
          <a:p>
            <a:pPr>
              <a:lnSpc>
                <a:spcPct val="120000"/>
              </a:lnSpc>
            </a:pPr>
            <a:r>
              <a:rPr lang="zh-CN" altLang="en-US" sz="2400" dirty="0"/>
              <a:t>平摊开销为 </a:t>
            </a:r>
            <a:r>
              <a:rPr lang="en-US" sz="2400" b="1" i="1" dirty="0" err="1">
                <a:solidFill>
                  <a:srgbClr val="3C8C93"/>
                </a:solidFill>
              </a:rPr>
              <a:t>a</a:t>
            </a:r>
            <a:r>
              <a:rPr lang="en-US" sz="2400" b="1" i="1" baseline="-25000" dirty="0" err="1">
                <a:solidFill>
                  <a:srgbClr val="3C8C93"/>
                </a:solidFill>
              </a:rPr>
              <a:t>i</a:t>
            </a:r>
            <a:r>
              <a:rPr lang="en-US" sz="2400" b="1" i="1" baseline="-25000" dirty="0">
                <a:solidFill>
                  <a:srgbClr val="3C8C93"/>
                </a:solidFill>
              </a:rPr>
              <a:t> </a:t>
            </a:r>
            <a:r>
              <a:rPr lang="en-US" sz="2400" b="1" dirty="0">
                <a:solidFill>
                  <a:srgbClr val="3C8C93"/>
                </a:solidFill>
              </a:rPr>
              <a:t>= </a:t>
            </a:r>
            <a:r>
              <a:rPr lang="en-US" sz="2400" b="1" i="1" dirty="0">
                <a:solidFill>
                  <a:srgbClr val="3C8C93"/>
                </a:solidFill>
              </a:rPr>
              <a:t>c</a:t>
            </a:r>
            <a:r>
              <a:rPr lang="en-US" sz="2400" b="1" i="1" baseline="-25000" dirty="0">
                <a:solidFill>
                  <a:srgbClr val="3C8C93"/>
                </a:solidFill>
              </a:rPr>
              <a:t>i</a:t>
            </a:r>
            <a:r>
              <a:rPr lang="en-US" sz="2400" b="1" baseline="-25000" dirty="0">
                <a:solidFill>
                  <a:srgbClr val="3C8C93"/>
                </a:solidFill>
              </a:rPr>
              <a:t> </a:t>
            </a:r>
            <a:r>
              <a:rPr lang="en-US" sz="2400" b="1" dirty="0">
                <a:solidFill>
                  <a:srgbClr val="3C8C93"/>
                </a:solidFill>
              </a:rPr>
              <a:t>+</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a:t>
            </a:r>
            <a:r>
              <a:rPr lang="en-US" sz="2400" b="1" dirty="0">
                <a:solidFill>
                  <a:srgbClr val="3C8C93"/>
                </a:solidFill>
              </a:rPr>
              <a:t>)-</a:t>
            </a:r>
            <a:r>
              <a:rPr lang="el-GR" sz="2400" b="1" dirty="0">
                <a:solidFill>
                  <a:srgbClr val="3C8C93"/>
                </a:solidFill>
              </a:rPr>
              <a:t>Φ(</a:t>
            </a:r>
            <a:r>
              <a:rPr lang="en-US" sz="2400" b="1" i="1" dirty="0">
                <a:solidFill>
                  <a:srgbClr val="3C8C93"/>
                </a:solidFill>
              </a:rPr>
              <a:t>D</a:t>
            </a:r>
            <a:r>
              <a:rPr lang="en-US" sz="2400" b="1" i="1" baseline="-25000" dirty="0">
                <a:solidFill>
                  <a:srgbClr val="3C8C93"/>
                </a:solidFill>
              </a:rPr>
              <a:t>i</a:t>
            </a:r>
            <a:r>
              <a:rPr lang="en-US" sz="2400" b="1" baseline="-25000" dirty="0">
                <a:solidFill>
                  <a:srgbClr val="3C8C93"/>
                </a:solidFill>
              </a:rPr>
              <a:t>-1</a:t>
            </a:r>
            <a:r>
              <a:rPr lang="en-US" sz="2400" b="1" dirty="0">
                <a:solidFill>
                  <a:srgbClr val="3C8C93"/>
                </a:solidFill>
              </a:rPr>
              <a:t>) ≤  (</a:t>
            </a:r>
            <a:r>
              <a:rPr lang="en-US" sz="2400" b="1" i="1" dirty="0">
                <a:solidFill>
                  <a:srgbClr val="3C8C93"/>
                </a:solidFill>
              </a:rPr>
              <a:t>t</a:t>
            </a:r>
            <a:r>
              <a:rPr lang="en-US" sz="2400" b="1" i="1" baseline="-25000" dirty="0">
                <a:solidFill>
                  <a:srgbClr val="3C8C93"/>
                </a:solidFill>
              </a:rPr>
              <a:t>i</a:t>
            </a:r>
            <a:r>
              <a:rPr lang="en-US" sz="2400" b="1" dirty="0">
                <a:solidFill>
                  <a:srgbClr val="3C8C93"/>
                </a:solidFill>
              </a:rPr>
              <a:t>+1)+(1-</a:t>
            </a:r>
            <a:r>
              <a:rPr lang="en-US" sz="2400" b="1" i="1" dirty="0">
                <a:solidFill>
                  <a:srgbClr val="3C8C93"/>
                </a:solidFill>
              </a:rPr>
              <a:t>t</a:t>
            </a:r>
            <a:r>
              <a:rPr lang="en-US" sz="2400" b="1" i="1" baseline="-25000" dirty="0">
                <a:solidFill>
                  <a:srgbClr val="3C8C93"/>
                </a:solidFill>
              </a:rPr>
              <a:t>i</a:t>
            </a:r>
            <a:r>
              <a:rPr lang="en-US" sz="2400" b="1" dirty="0">
                <a:solidFill>
                  <a:srgbClr val="3C8C93"/>
                </a:solidFill>
              </a:rPr>
              <a:t>) = 2</a:t>
            </a:r>
          </a:p>
        </p:txBody>
      </p:sp>
      <p:pic>
        <p:nvPicPr>
          <p:cNvPr id="5" name="音频 4">
            <a:hlinkClick r:id="" action="ppaction://media"/>
            <a:extLst>
              <a:ext uri="{FF2B5EF4-FFF2-40B4-BE49-F238E27FC236}">
                <a16:creationId xmlns:a16="http://schemas.microsoft.com/office/drawing/2014/main" id="{85697FBC-0921-D942-AF2D-284242F9EF1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288219825"/>
      </p:ext>
    </p:extLst>
  </p:cSld>
  <p:clrMapOvr>
    <a:masterClrMapping/>
  </p:clrMapOvr>
  <mc:AlternateContent xmlns:mc="http://schemas.openxmlformats.org/markup-compatibility/2006" xmlns:p14="http://schemas.microsoft.com/office/powerpoint/2010/main">
    <mc:Choice Requires="p14">
      <p:transition spd="slow" p14:dur="2000" advTm="263089"/>
    </mc:Choice>
    <mc:Fallback xmlns="">
      <p:transition spd="slow" advTm="263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平摊分析</a:t>
            </a:r>
          </a:p>
        </p:txBody>
      </p:sp>
      <p:sp>
        <p:nvSpPr>
          <p:cNvPr id="3" name="内容占位符 2"/>
          <p:cNvSpPr>
            <a:spLocks noGrp="1"/>
          </p:cNvSpPr>
          <p:nvPr>
            <p:ph idx="1"/>
          </p:nvPr>
        </p:nvSpPr>
        <p:spPr/>
        <p:txBody>
          <a:bodyPr/>
          <a:lstStyle/>
          <a:p>
            <a:pPr>
              <a:lnSpc>
                <a:spcPct val="120000"/>
              </a:lnSpc>
            </a:pPr>
            <a:r>
              <a:rPr lang="zh-CN" altLang="en-US" sz="2800" dirty="0"/>
              <a:t>在平摊分析中，执行一系列数据结构操作所需要的时间是通过执行的所有操作求平均而得出的。平摊分析可以用来证明在一系列操作中，通过对所有操作求平均之后，即使其中单一的操作具有较大的代价，平均代价还是很小的。</a:t>
            </a:r>
          </a:p>
          <a:p>
            <a:pPr>
              <a:lnSpc>
                <a:spcPct val="120000"/>
              </a:lnSpc>
            </a:pPr>
            <a:r>
              <a:rPr lang="zh-CN" altLang="en-US" sz="2800" dirty="0"/>
              <a:t>平摊分析不牵涉到概率</a:t>
            </a:r>
            <a:r>
              <a:rPr lang="en-US" altLang="zh-CN" sz="2800" dirty="0"/>
              <a:t>, </a:t>
            </a:r>
            <a:r>
              <a:rPr lang="zh-CN" altLang="en-US" sz="2800" dirty="0"/>
              <a:t>平摊分析保证在最坏情况下，每个操作具有的平均性能。</a:t>
            </a:r>
          </a:p>
          <a:p>
            <a:pPr>
              <a:lnSpc>
                <a:spcPct val="120000"/>
              </a:lnSpc>
            </a:pPr>
            <a:endParaRPr lang="zh-CN" altLang="en-US" sz="2800" dirty="0"/>
          </a:p>
        </p:txBody>
      </p:sp>
      <p:pic>
        <p:nvPicPr>
          <p:cNvPr id="4" name="音频 3">
            <a:hlinkClick r:id="" action="ppaction://media"/>
            <a:extLst>
              <a:ext uri="{FF2B5EF4-FFF2-40B4-BE49-F238E27FC236}">
                <a16:creationId xmlns:a16="http://schemas.microsoft.com/office/drawing/2014/main" id="{AF3F19A4-7749-184D-BD58-60F1E52DBA5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748434106"/>
      </p:ext>
    </p:extLst>
  </p:cSld>
  <p:clrMapOvr>
    <a:masterClrMapping/>
  </p:clrMapOvr>
  <mc:AlternateContent xmlns:mc="http://schemas.openxmlformats.org/markup-compatibility/2006" xmlns:p14="http://schemas.microsoft.com/office/powerpoint/2010/main">
    <mc:Choice Requires="p14">
      <p:transition spd="slow" p14:dur="2000" advTm="64712"/>
    </mc:Choice>
    <mc:Fallback xmlns="">
      <p:transition spd="slow" advTm="64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二进制计数器</a:t>
            </a:r>
            <a:r>
              <a:rPr lang="en-US" altLang="zh-CN"/>
              <a:t>——</a:t>
            </a:r>
            <a:r>
              <a:rPr lang="zh-CN" altLang="en-US"/>
              <a:t>初值非零</a:t>
            </a:r>
          </a:p>
        </p:txBody>
      </p:sp>
      <p:sp>
        <p:nvSpPr>
          <p:cNvPr id="3" name="内容占位符 2"/>
          <p:cNvSpPr>
            <a:spLocks noGrp="1"/>
          </p:cNvSpPr>
          <p:nvPr>
            <p:ph idx="1"/>
          </p:nvPr>
        </p:nvSpPr>
        <p:spPr/>
        <p:txBody>
          <a:bodyPr/>
          <a:lstStyle/>
          <a:p>
            <a:pPr>
              <a:lnSpc>
                <a:spcPct val="120000"/>
              </a:lnSpc>
            </a:pPr>
            <a:r>
              <a:rPr lang="zh-CN" altLang="en-US" sz="2400" dirty="0"/>
              <a:t>设计数器中初始有</a:t>
            </a:r>
            <a:r>
              <a:rPr lang="en-US" altLang="zh-CN" sz="2400" b="1" i="1" dirty="0">
                <a:solidFill>
                  <a:srgbClr val="3C8C93"/>
                </a:solidFill>
              </a:rPr>
              <a:t>b</a:t>
            </a:r>
            <a:r>
              <a:rPr lang="en-US" altLang="zh-CN" sz="2400" b="1" baseline="-25000" dirty="0">
                <a:solidFill>
                  <a:srgbClr val="3C8C93"/>
                </a:solidFill>
              </a:rPr>
              <a:t>0</a:t>
            </a:r>
            <a:r>
              <a:rPr lang="zh-CN" altLang="en-US" sz="2400" dirty="0"/>
              <a:t>个</a:t>
            </a:r>
            <a:r>
              <a:rPr lang="en-US" altLang="zh-CN" sz="2400" b="1" dirty="0">
                <a:solidFill>
                  <a:srgbClr val="3C8C93"/>
                </a:solidFill>
              </a:rPr>
              <a:t>1</a:t>
            </a:r>
            <a:r>
              <a:rPr lang="zh-CN" altLang="en-US" sz="2400" dirty="0"/>
              <a:t>，</a:t>
            </a:r>
            <a:r>
              <a:rPr lang="en-US" altLang="zh-CN" sz="2400" b="1" i="1" dirty="0">
                <a:solidFill>
                  <a:srgbClr val="3C8C93"/>
                </a:solidFill>
              </a:rPr>
              <a:t>n</a:t>
            </a:r>
            <a:r>
              <a:rPr lang="zh-CN" altLang="en-US" sz="2400" dirty="0"/>
              <a:t>次</a:t>
            </a:r>
            <a:r>
              <a:rPr lang="en-US" sz="2400" b="1" dirty="0"/>
              <a:t>INCREMENT</a:t>
            </a:r>
            <a:r>
              <a:rPr lang="zh-CN" altLang="en-US" sz="2400" dirty="0"/>
              <a:t>操作后有</a:t>
            </a:r>
            <a:r>
              <a:rPr lang="en-US" altLang="zh-CN" sz="2400" b="1" i="1" dirty="0" err="1">
                <a:solidFill>
                  <a:srgbClr val="3C8C93"/>
                </a:solidFill>
              </a:rPr>
              <a:t>b</a:t>
            </a:r>
            <a:r>
              <a:rPr lang="en-US" altLang="zh-CN" sz="2400" b="1" i="1" baseline="-25000" dirty="0" err="1">
                <a:solidFill>
                  <a:srgbClr val="3C8C93"/>
                </a:solidFill>
              </a:rPr>
              <a:t>n</a:t>
            </a:r>
            <a:r>
              <a:rPr lang="zh-CN" altLang="en-US" sz="2400" dirty="0"/>
              <a:t>个</a:t>
            </a:r>
            <a:r>
              <a:rPr lang="en-US" altLang="zh-CN" sz="2400" b="1" dirty="0">
                <a:solidFill>
                  <a:srgbClr val="3C8C93"/>
                </a:solidFill>
              </a:rPr>
              <a:t>1</a:t>
            </a:r>
            <a:r>
              <a:rPr lang="zh-CN" altLang="en-US" sz="2400" dirty="0"/>
              <a:t>。（</a:t>
            </a:r>
            <a:r>
              <a:rPr lang="en-US" altLang="zh-CN" sz="2400" b="1" dirty="0">
                <a:solidFill>
                  <a:srgbClr val="3C8C93"/>
                </a:solidFill>
              </a:rPr>
              <a:t>0</a:t>
            </a:r>
            <a:r>
              <a:rPr lang="en-US" sz="2400" b="1" dirty="0">
                <a:solidFill>
                  <a:srgbClr val="3C8C93"/>
                </a:solidFill>
              </a:rPr>
              <a:t> ≤ </a:t>
            </a:r>
            <a:r>
              <a:rPr lang="en-US" altLang="zh-CN" sz="2400" b="1" i="1" dirty="0">
                <a:solidFill>
                  <a:srgbClr val="3C8C93"/>
                </a:solidFill>
              </a:rPr>
              <a:t>b</a:t>
            </a:r>
            <a:r>
              <a:rPr lang="en-US" altLang="zh-CN" sz="2400" b="1" baseline="-25000" dirty="0">
                <a:solidFill>
                  <a:srgbClr val="3C8C93"/>
                </a:solidFill>
              </a:rPr>
              <a:t>0</a:t>
            </a:r>
            <a:r>
              <a:rPr lang="en-US" sz="2400" b="1" dirty="0">
                <a:solidFill>
                  <a:srgbClr val="3C8C93"/>
                </a:solidFill>
              </a:rPr>
              <a:t>,</a:t>
            </a:r>
            <a:r>
              <a:rPr lang="en-US" altLang="zh-CN" sz="2400" b="1" i="1" dirty="0">
                <a:solidFill>
                  <a:srgbClr val="3C8C93"/>
                </a:solidFill>
              </a:rPr>
              <a:t> </a:t>
            </a:r>
            <a:r>
              <a:rPr lang="en-US" altLang="zh-CN" sz="2400" b="1" i="1" dirty="0" err="1">
                <a:solidFill>
                  <a:srgbClr val="3C8C93"/>
                </a:solidFill>
              </a:rPr>
              <a:t>b</a:t>
            </a:r>
            <a:r>
              <a:rPr lang="en-US" altLang="zh-CN" sz="2400" b="1" i="1" baseline="-25000" dirty="0" err="1">
                <a:solidFill>
                  <a:srgbClr val="3C8C93"/>
                </a:solidFill>
              </a:rPr>
              <a:t>n</a:t>
            </a:r>
            <a:r>
              <a:rPr lang="en-US" altLang="zh-CN" sz="2400" b="1" i="1" baseline="-25000" dirty="0">
                <a:solidFill>
                  <a:srgbClr val="3C8C93"/>
                </a:solidFill>
              </a:rPr>
              <a:t> </a:t>
            </a:r>
            <a:r>
              <a:rPr lang="en-US" sz="2400" b="1" dirty="0">
                <a:solidFill>
                  <a:srgbClr val="3C8C93"/>
                </a:solidFill>
              </a:rPr>
              <a:t>≤ </a:t>
            </a:r>
            <a:r>
              <a:rPr lang="en-US" sz="2400" b="1" i="1" dirty="0">
                <a:solidFill>
                  <a:srgbClr val="3C8C93"/>
                </a:solidFill>
              </a:rPr>
              <a:t>k</a:t>
            </a:r>
            <a:r>
              <a:rPr lang="zh-CN" altLang="en-US" sz="2400" dirty="0"/>
              <a:t>，</a:t>
            </a:r>
            <a:r>
              <a:rPr lang="en-US" sz="2400" i="1" dirty="0"/>
              <a:t> </a:t>
            </a:r>
            <a:r>
              <a:rPr lang="en-US" sz="2400" b="1" i="1" dirty="0">
                <a:solidFill>
                  <a:srgbClr val="3C8C93"/>
                </a:solidFill>
              </a:rPr>
              <a:t>k</a:t>
            </a:r>
            <a:r>
              <a:rPr lang="zh-CN" altLang="en-US" sz="2400" dirty="0"/>
              <a:t>为计数器位数）</a:t>
            </a:r>
            <a:endParaRPr lang="en-US" altLang="zh-CN" sz="2400" dirty="0"/>
          </a:p>
          <a:p>
            <a:pPr lvl="1">
              <a:lnSpc>
                <a:spcPct val="120000"/>
              </a:lnSpc>
              <a:buNone/>
            </a:pPr>
            <a:r>
              <a:rPr lang="en-US" altLang="zh-CN" sz="2400" dirty="0"/>
              <a:t>	</a:t>
            </a:r>
            <a:r>
              <a:rPr lang="zh-CN" altLang="en-US" sz="2400" dirty="0"/>
              <a:t>对所有的</a:t>
            </a:r>
            <a:r>
              <a:rPr lang="en-US" altLang="zh-CN" sz="2400" b="1" i="1" dirty="0" err="1">
                <a:solidFill>
                  <a:srgbClr val="3C8C93"/>
                </a:solidFill>
              </a:rPr>
              <a:t>i</a:t>
            </a:r>
            <a:r>
              <a:rPr lang="zh-CN" altLang="en-US" sz="2400" dirty="0"/>
              <a:t>，</a:t>
            </a:r>
            <a:r>
              <a:rPr lang="en-US" altLang="zh-CN" sz="2400" i="1" dirty="0"/>
              <a:t> </a:t>
            </a:r>
            <a:r>
              <a:rPr lang="en-US" altLang="zh-CN" sz="2400" b="1" i="1" dirty="0" err="1">
                <a:solidFill>
                  <a:srgbClr val="3C8C93"/>
                </a:solidFill>
              </a:rPr>
              <a:t>a</a:t>
            </a:r>
            <a:r>
              <a:rPr lang="en-US" altLang="zh-CN" sz="2400" b="1" i="1" baseline="-25000" dirty="0" err="1">
                <a:solidFill>
                  <a:srgbClr val="3C8C93"/>
                </a:solidFill>
              </a:rPr>
              <a:t>i</a:t>
            </a:r>
            <a:r>
              <a:rPr lang="zh-CN" altLang="en-US" sz="2400" b="1" dirty="0">
                <a:solidFill>
                  <a:srgbClr val="3C8C93"/>
                </a:solidFill>
              </a:rPr>
              <a:t> </a:t>
            </a:r>
            <a:r>
              <a:rPr lang="en-US" sz="2400" b="1" dirty="0">
                <a:solidFill>
                  <a:srgbClr val="3C8C93"/>
                </a:solidFill>
              </a:rPr>
              <a:t>≤ 2</a:t>
            </a:r>
            <a:br>
              <a:rPr lang="en-US" altLang="zh-CN" sz="2400" dirty="0">
                <a:solidFill>
                  <a:srgbClr val="3C8C93"/>
                </a:solidFill>
              </a:rPr>
            </a:br>
            <a:r>
              <a:rPr lang="en-US" altLang="zh-CN" sz="2400" b="1" dirty="0" err="1">
                <a:solidFill>
                  <a:srgbClr val="3C8C93"/>
                </a:solidFill>
              </a:rPr>
              <a:t>Φ</a:t>
            </a:r>
            <a:r>
              <a:rPr lang="en-US" altLang="zh-CN" sz="2400" b="1" dirty="0">
                <a:solidFill>
                  <a:srgbClr val="3C8C93"/>
                </a:solidFill>
              </a:rPr>
              <a:t>(</a:t>
            </a:r>
            <a:r>
              <a:rPr lang="en-US" altLang="zh-CN" sz="2400" b="1" i="1" dirty="0" err="1">
                <a:solidFill>
                  <a:srgbClr val="3C8C93"/>
                </a:solidFill>
              </a:rPr>
              <a:t>D</a:t>
            </a:r>
            <a:r>
              <a:rPr lang="en-US" altLang="zh-CN" sz="2400" b="1" i="1" baseline="-25000" dirty="0" err="1">
                <a:solidFill>
                  <a:srgbClr val="3C8C93"/>
                </a:solidFill>
              </a:rPr>
              <a:t>n</a:t>
            </a:r>
            <a:r>
              <a:rPr lang="en-US" altLang="zh-CN" sz="2400" b="1" dirty="0">
                <a:solidFill>
                  <a:srgbClr val="3C8C93"/>
                </a:solidFill>
              </a:rPr>
              <a:t>) =</a:t>
            </a:r>
            <a:r>
              <a:rPr lang="en-US" altLang="zh-CN" sz="2400" b="1" i="1" dirty="0">
                <a:solidFill>
                  <a:srgbClr val="3C8C93"/>
                </a:solidFill>
              </a:rPr>
              <a:t> </a:t>
            </a:r>
            <a:r>
              <a:rPr lang="en-US" altLang="zh-CN" sz="2400" b="1" i="1" dirty="0" err="1">
                <a:solidFill>
                  <a:srgbClr val="3C8C93"/>
                </a:solidFill>
              </a:rPr>
              <a:t>b</a:t>
            </a:r>
            <a:r>
              <a:rPr lang="en-US" altLang="zh-CN" sz="2400" b="1" i="1" baseline="-25000" dirty="0" err="1">
                <a:solidFill>
                  <a:srgbClr val="3C8C93"/>
                </a:solidFill>
              </a:rPr>
              <a:t>n</a:t>
            </a:r>
            <a:r>
              <a:rPr lang="en-US" altLang="zh-CN" sz="2400" b="1" i="1" baseline="-25000" dirty="0">
                <a:solidFill>
                  <a:srgbClr val="3C8C93"/>
                </a:solidFill>
              </a:rPr>
              <a:t> </a:t>
            </a:r>
            <a:r>
              <a:rPr lang="zh-CN" altLang="en-US" sz="2400" dirty="0"/>
              <a:t>，</a:t>
            </a:r>
            <a:r>
              <a:rPr lang="en-US" altLang="zh-CN" sz="2400" i="1" dirty="0">
                <a:solidFill>
                  <a:srgbClr val="3C8C93"/>
                </a:solidFill>
              </a:rPr>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0</a:t>
            </a:r>
            <a:r>
              <a:rPr lang="en-US" altLang="zh-CN" sz="2400" b="1" dirty="0">
                <a:solidFill>
                  <a:srgbClr val="3C8C93"/>
                </a:solidFill>
              </a:rPr>
              <a:t>) =</a:t>
            </a:r>
            <a:r>
              <a:rPr lang="en-US" altLang="zh-CN" sz="2400" b="1" i="1" dirty="0">
                <a:solidFill>
                  <a:srgbClr val="3C8C93"/>
                </a:solidFill>
              </a:rPr>
              <a:t> b</a:t>
            </a:r>
            <a:r>
              <a:rPr lang="en-US" altLang="zh-CN" sz="2400" b="1" baseline="-25000" dirty="0">
                <a:solidFill>
                  <a:srgbClr val="3C8C93"/>
                </a:solidFill>
              </a:rPr>
              <a:t>0</a:t>
            </a:r>
            <a:r>
              <a:rPr lang="en-US" altLang="zh-CN" sz="2400" b="1" dirty="0">
                <a:solidFill>
                  <a:srgbClr val="3C8C93"/>
                </a:solidFill>
              </a:rPr>
              <a:t> </a:t>
            </a:r>
            <a:br>
              <a:rPr lang="en-US" altLang="zh-CN" sz="2400" dirty="0"/>
            </a:br>
            <a:r>
              <a:rPr lang="en-US" altLang="zh-CN" sz="2400" dirty="0"/>
              <a:t> </a:t>
            </a:r>
            <a:r>
              <a:rPr lang="en-US" altLang="zh-CN" sz="2400" b="1" i="1" dirty="0">
                <a:solidFill>
                  <a:schemeClr val="accent1">
                    <a:lumMod val="50000"/>
                  </a:schemeClr>
                </a:solidFill>
              </a:rPr>
              <a:t>n</a:t>
            </a:r>
            <a:r>
              <a:rPr lang="zh-CN" altLang="en-US" sz="2400" dirty="0"/>
              <a:t>次</a:t>
            </a:r>
            <a:r>
              <a:rPr lang="en-US" sz="2400" b="1" dirty="0"/>
              <a:t>INCREMENT</a:t>
            </a:r>
            <a:r>
              <a:rPr lang="zh-CN" altLang="en-US" sz="2400" dirty="0"/>
              <a:t>操作总代价</a:t>
            </a:r>
            <a:br>
              <a:rPr lang="en-US" altLang="zh-CN" sz="2400" dirty="0"/>
            </a:br>
            <a:r>
              <a:rPr lang="zh-CN" altLang="en-US" sz="2400" b="1" dirty="0">
                <a:solidFill>
                  <a:srgbClr val="3C8C93"/>
                </a:solidFill>
              </a:rPr>
              <a:t>∑</a:t>
            </a:r>
            <a:r>
              <a:rPr lang="en-US" altLang="zh-CN" sz="2400" b="1" i="1" dirty="0">
                <a:solidFill>
                  <a:srgbClr val="3C8C93"/>
                </a:solidFill>
              </a:rPr>
              <a:t>c</a:t>
            </a:r>
            <a:r>
              <a:rPr lang="en-US" altLang="zh-CN" sz="2400" b="1" i="1" baseline="-25000" dirty="0">
                <a:solidFill>
                  <a:srgbClr val="3C8C93"/>
                </a:solidFill>
              </a:rPr>
              <a:t>i </a:t>
            </a:r>
            <a:r>
              <a:rPr lang="en-US" altLang="zh-CN" sz="2400" b="1" dirty="0">
                <a:solidFill>
                  <a:srgbClr val="3C8C93"/>
                </a:solidFill>
              </a:rPr>
              <a:t>=</a:t>
            </a:r>
            <a:r>
              <a:rPr lang="zh-CN" altLang="en-US" sz="2400" b="1" dirty="0">
                <a:solidFill>
                  <a:srgbClr val="3C8C93"/>
                </a:solidFill>
              </a:rPr>
              <a:t> ∑</a:t>
            </a:r>
            <a:r>
              <a:rPr lang="en-US" altLang="zh-CN" sz="2400" b="1" i="1" dirty="0" err="1">
                <a:solidFill>
                  <a:srgbClr val="3C8C93"/>
                </a:solidFill>
              </a:rPr>
              <a:t>a</a:t>
            </a:r>
            <a:r>
              <a:rPr lang="en-US" altLang="zh-CN" sz="2400" b="1" i="1" baseline="-25000" dirty="0" err="1">
                <a:solidFill>
                  <a:srgbClr val="3C8C93"/>
                </a:solidFill>
              </a:rPr>
              <a:t>i</a:t>
            </a:r>
            <a:r>
              <a:rPr lang="zh-CN" altLang="en-US" sz="2400" b="1" dirty="0">
                <a:solidFill>
                  <a:srgbClr val="3C8C93"/>
                </a:solidFill>
              </a:rPr>
              <a:t> </a:t>
            </a:r>
            <a:r>
              <a:rPr lang="en-US" altLang="zh-CN" sz="2400" b="1" dirty="0">
                <a:solidFill>
                  <a:srgbClr val="3C8C93"/>
                </a:solidFill>
              </a:rPr>
              <a:t>-</a:t>
            </a:r>
            <a:r>
              <a:rPr lang="zh-CN" altLang="en-US" sz="2400" b="1" dirty="0">
                <a:solidFill>
                  <a:srgbClr val="3C8C93"/>
                </a:solidFill>
              </a:rPr>
              <a:t> </a:t>
            </a:r>
            <a:r>
              <a:rPr lang="en-US" altLang="zh-CN" sz="2400" b="1" dirty="0" err="1">
                <a:solidFill>
                  <a:srgbClr val="3C8C93"/>
                </a:solidFill>
              </a:rPr>
              <a:t>Φ</a:t>
            </a:r>
            <a:r>
              <a:rPr lang="en-US" altLang="zh-CN" sz="2400" b="1" dirty="0">
                <a:solidFill>
                  <a:srgbClr val="3C8C93"/>
                </a:solidFill>
              </a:rPr>
              <a:t>(</a:t>
            </a:r>
            <a:r>
              <a:rPr lang="en-US" altLang="zh-CN" sz="2400" b="1" i="1" dirty="0" err="1">
                <a:solidFill>
                  <a:srgbClr val="3C8C93"/>
                </a:solidFill>
              </a:rPr>
              <a:t>D</a:t>
            </a:r>
            <a:r>
              <a:rPr lang="en-US" altLang="zh-CN" sz="2400" b="1" i="1" baseline="-25000" dirty="0" err="1">
                <a:solidFill>
                  <a:srgbClr val="3C8C93"/>
                </a:solidFill>
              </a:rPr>
              <a:t>n</a:t>
            </a:r>
            <a:r>
              <a:rPr lang="en-US" altLang="zh-CN" sz="2400" b="1" dirty="0">
                <a:solidFill>
                  <a:srgbClr val="3C8C93"/>
                </a:solidFill>
              </a:rPr>
              <a:t>) +</a:t>
            </a:r>
            <a:r>
              <a:rPr lang="zh-CN" altLang="en-US" sz="2400" b="1" dirty="0">
                <a:solidFill>
                  <a:srgbClr val="3C8C93"/>
                </a:solidFill>
              </a:rPr>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0</a:t>
            </a:r>
            <a:r>
              <a:rPr lang="en-US" altLang="zh-CN" sz="2400" b="1" dirty="0">
                <a:solidFill>
                  <a:srgbClr val="3C8C93"/>
                </a:solidFill>
              </a:rPr>
              <a:t>) </a:t>
            </a:r>
            <a:r>
              <a:rPr lang="en-US" sz="2400" b="1" dirty="0">
                <a:solidFill>
                  <a:srgbClr val="3C8C93"/>
                </a:solidFill>
              </a:rPr>
              <a:t>≤ </a:t>
            </a:r>
            <a:r>
              <a:rPr lang="zh-CN" altLang="en-US" sz="2400" b="1" dirty="0">
                <a:solidFill>
                  <a:srgbClr val="3C8C93"/>
                </a:solidFill>
              </a:rPr>
              <a:t>∑</a:t>
            </a:r>
            <a:r>
              <a:rPr lang="en-US" altLang="zh-CN" sz="2400" b="1" dirty="0">
                <a:solidFill>
                  <a:srgbClr val="3C8C93"/>
                </a:solidFill>
              </a:rPr>
              <a:t>2</a:t>
            </a:r>
            <a:r>
              <a:rPr lang="zh-CN" altLang="en-US" sz="2400" b="1" dirty="0">
                <a:solidFill>
                  <a:srgbClr val="3C8C93"/>
                </a:solidFill>
              </a:rPr>
              <a:t> </a:t>
            </a:r>
            <a:r>
              <a:rPr lang="en-US" altLang="zh-CN" sz="2400" b="1" dirty="0">
                <a:solidFill>
                  <a:srgbClr val="3C8C93"/>
                </a:solidFill>
              </a:rPr>
              <a:t>-</a:t>
            </a:r>
            <a:r>
              <a:rPr lang="zh-CN" altLang="en-US" sz="2400" b="1" dirty="0">
                <a:solidFill>
                  <a:srgbClr val="3C8C93"/>
                </a:solidFill>
              </a:rPr>
              <a:t> </a:t>
            </a:r>
            <a:r>
              <a:rPr lang="en-US" altLang="zh-CN" sz="2400" b="1" i="1" dirty="0" err="1">
                <a:solidFill>
                  <a:srgbClr val="3C8C93"/>
                </a:solidFill>
              </a:rPr>
              <a:t>b</a:t>
            </a:r>
            <a:r>
              <a:rPr lang="en-US" altLang="zh-CN" sz="2400" b="1" i="1" baseline="-25000" dirty="0" err="1">
                <a:solidFill>
                  <a:srgbClr val="3C8C93"/>
                </a:solidFill>
              </a:rPr>
              <a:t>n</a:t>
            </a:r>
            <a:r>
              <a:rPr lang="en-US" altLang="zh-CN" sz="2400" b="1" i="1" baseline="-25000" dirty="0">
                <a:solidFill>
                  <a:srgbClr val="3C8C93"/>
                </a:solidFill>
              </a:rPr>
              <a:t> </a:t>
            </a:r>
            <a:r>
              <a:rPr lang="en-US" altLang="zh-CN" sz="2400" b="1" dirty="0">
                <a:solidFill>
                  <a:srgbClr val="3C8C93"/>
                </a:solidFill>
              </a:rPr>
              <a:t>+</a:t>
            </a:r>
            <a:r>
              <a:rPr lang="zh-CN" altLang="en-US" sz="2400" b="1" dirty="0">
                <a:solidFill>
                  <a:srgbClr val="3C8C93"/>
                </a:solidFill>
              </a:rPr>
              <a:t> </a:t>
            </a:r>
            <a:r>
              <a:rPr lang="en-US" altLang="zh-CN" sz="2400" b="1" i="1" dirty="0">
                <a:solidFill>
                  <a:srgbClr val="3C8C93"/>
                </a:solidFill>
              </a:rPr>
              <a:t>b</a:t>
            </a:r>
            <a:r>
              <a:rPr lang="en-US" altLang="zh-CN" sz="2400" b="1" baseline="-25000" dirty="0">
                <a:solidFill>
                  <a:srgbClr val="3C8C93"/>
                </a:solidFill>
              </a:rPr>
              <a:t>0</a:t>
            </a:r>
            <a:r>
              <a:rPr lang="en-US" altLang="zh-CN" sz="2400" b="1" dirty="0">
                <a:solidFill>
                  <a:srgbClr val="3C8C93"/>
                </a:solidFill>
              </a:rPr>
              <a:t> =</a:t>
            </a:r>
            <a:r>
              <a:rPr lang="zh-CN" altLang="en-US" sz="2400" b="1" dirty="0">
                <a:solidFill>
                  <a:srgbClr val="3C8C93"/>
                </a:solidFill>
              </a:rPr>
              <a:t> </a:t>
            </a:r>
            <a:r>
              <a:rPr lang="en-US" altLang="zh-CN" sz="2400" b="1" dirty="0">
                <a:solidFill>
                  <a:srgbClr val="3C8C93"/>
                </a:solidFill>
              </a:rPr>
              <a:t>2</a:t>
            </a:r>
            <a:r>
              <a:rPr lang="en-US" altLang="zh-CN" sz="2400" b="1" i="1" dirty="0">
                <a:solidFill>
                  <a:srgbClr val="3C8C93"/>
                </a:solidFill>
              </a:rPr>
              <a:t>n</a:t>
            </a:r>
            <a:r>
              <a:rPr lang="zh-CN" altLang="en-US" sz="2400" b="1" dirty="0">
                <a:solidFill>
                  <a:srgbClr val="3C8C93"/>
                </a:solidFill>
              </a:rPr>
              <a:t> </a:t>
            </a:r>
            <a:r>
              <a:rPr lang="en-US" altLang="zh-CN" sz="2400" b="1" dirty="0">
                <a:solidFill>
                  <a:srgbClr val="3C8C93"/>
                </a:solidFill>
              </a:rPr>
              <a:t>-</a:t>
            </a:r>
            <a:r>
              <a:rPr lang="zh-CN" altLang="en-US" sz="2400" b="1" dirty="0">
                <a:solidFill>
                  <a:srgbClr val="3C8C93"/>
                </a:solidFill>
              </a:rPr>
              <a:t> </a:t>
            </a:r>
            <a:r>
              <a:rPr lang="en-US" altLang="zh-CN" sz="2400" b="1" i="1" dirty="0" err="1">
                <a:solidFill>
                  <a:srgbClr val="3C8C93"/>
                </a:solidFill>
              </a:rPr>
              <a:t>b</a:t>
            </a:r>
            <a:r>
              <a:rPr lang="en-US" altLang="zh-CN" sz="2400" b="1" i="1" baseline="-25000" dirty="0" err="1">
                <a:solidFill>
                  <a:srgbClr val="3C8C93"/>
                </a:solidFill>
              </a:rPr>
              <a:t>n</a:t>
            </a:r>
            <a:r>
              <a:rPr lang="en-US" altLang="zh-CN" sz="2400" b="1" i="1" baseline="-25000" dirty="0">
                <a:solidFill>
                  <a:srgbClr val="3C8C93"/>
                </a:solidFill>
              </a:rPr>
              <a:t> </a:t>
            </a:r>
            <a:r>
              <a:rPr lang="en-US" altLang="zh-CN" sz="2400" b="1" dirty="0">
                <a:solidFill>
                  <a:srgbClr val="3C8C93"/>
                </a:solidFill>
              </a:rPr>
              <a:t>+</a:t>
            </a:r>
            <a:r>
              <a:rPr lang="zh-CN" altLang="en-US" sz="2400" b="1" dirty="0">
                <a:solidFill>
                  <a:srgbClr val="3C8C93"/>
                </a:solidFill>
              </a:rPr>
              <a:t> </a:t>
            </a:r>
            <a:r>
              <a:rPr lang="en-US" altLang="zh-CN" sz="2400" b="1" i="1" dirty="0">
                <a:solidFill>
                  <a:srgbClr val="3C8C93"/>
                </a:solidFill>
              </a:rPr>
              <a:t>b</a:t>
            </a:r>
            <a:r>
              <a:rPr lang="en-US" altLang="zh-CN" sz="2400" b="1" baseline="-25000" dirty="0">
                <a:solidFill>
                  <a:srgbClr val="3C8C93"/>
                </a:solidFill>
              </a:rPr>
              <a:t>0</a:t>
            </a:r>
            <a:r>
              <a:rPr lang="en-US" altLang="zh-CN" sz="2400" b="1" dirty="0">
                <a:solidFill>
                  <a:srgbClr val="3C8C93"/>
                </a:solidFill>
              </a:rPr>
              <a:t> </a:t>
            </a:r>
          </a:p>
          <a:p>
            <a:pPr>
              <a:lnSpc>
                <a:spcPct val="120000"/>
              </a:lnSpc>
            </a:pPr>
            <a:r>
              <a:rPr lang="zh-CN" altLang="en-US" sz="2400" dirty="0"/>
              <a:t>只要</a:t>
            </a:r>
            <a:r>
              <a:rPr lang="en-US" sz="2400" b="1" i="1" dirty="0">
                <a:solidFill>
                  <a:srgbClr val="3C8C93"/>
                </a:solidFill>
              </a:rPr>
              <a:t>k </a:t>
            </a:r>
            <a:r>
              <a:rPr lang="en-US" sz="2400" b="1" dirty="0">
                <a:solidFill>
                  <a:srgbClr val="3C8C93"/>
                </a:solidFill>
              </a:rPr>
              <a:t>≤</a:t>
            </a:r>
            <a:r>
              <a:rPr lang="en-US" altLang="zh-CN" sz="2400" b="1" dirty="0">
                <a:solidFill>
                  <a:srgbClr val="3C8C93"/>
                </a:solidFill>
              </a:rPr>
              <a:t> </a:t>
            </a:r>
            <a:r>
              <a:rPr lang="en-US" altLang="zh-CN" sz="2400" b="1" i="1" dirty="0">
                <a:solidFill>
                  <a:srgbClr val="3C8C93"/>
                </a:solidFill>
              </a:rPr>
              <a:t>O</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r>
              <a:rPr lang="zh-CN" altLang="en-US" sz="2400" dirty="0"/>
              <a:t>，则总代价就为</a:t>
            </a:r>
            <a:r>
              <a:rPr lang="en-US" altLang="zh-CN" sz="2400" b="1" i="1" dirty="0">
                <a:solidFill>
                  <a:srgbClr val="3C8C93"/>
                </a:solidFill>
              </a:rPr>
              <a:t>O</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a:lnSpc>
                <a:spcPct val="120000"/>
              </a:lnSpc>
            </a:pPr>
            <a:r>
              <a:rPr lang="zh-CN" altLang="en-US" sz="2400" dirty="0"/>
              <a:t>这里并没有要求</a:t>
            </a:r>
            <a:r>
              <a:rPr lang="en-US" altLang="zh-CN" sz="2400" b="1" dirty="0" err="1">
                <a:solidFill>
                  <a:srgbClr val="3C8C93"/>
                </a:solidFill>
              </a:rPr>
              <a:t>Φ</a:t>
            </a:r>
            <a:r>
              <a:rPr lang="en-US" altLang="zh-CN" sz="2400" b="1" dirty="0">
                <a:solidFill>
                  <a:srgbClr val="3C8C93"/>
                </a:solidFill>
              </a:rPr>
              <a:t>(</a:t>
            </a:r>
            <a:r>
              <a:rPr lang="en-US" altLang="zh-CN" sz="2400" b="1" i="1" dirty="0" err="1">
                <a:solidFill>
                  <a:srgbClr val="3C8C93"/>
                </a:solidFill>
              </a:rPr>
              <a:t>D</a:t>
            </a:r>
            <a:r>
              <a:rPr lang="en-US" altLang="zh-CN" sz="2400" b="1" i="1" baseline="-25000" dirty="0" err="1">
                <a:solidFill>
                  <a:srgbClr val="3C8C93"/>
                </a:solidFill>
              </a:rPr>
              <a:t>n</a:t>
            </a:r>
            <a:r>
              <a:rPr lang="en-US" altLang="zh-CN" sz="2400" b="1" dirty="0">
                <a:solidFill>
                  <a:srgbClr val="3C8C93"/>
                </a:solidFill>
              </a:rPr>
              <a:t>) ≥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0</a:t>
            </a:r>
            <a:r>
              <a:rPr lang="en-US" altLang="zh-CN" sz="2400" b="1" dirty="0">
                <a:solidFill>
                  <a:srgbClr val="3C8C93"/>
                </a:solidFill>
              </a:rPr>
              <a:t>) </a:t>
            </a:r>
            <a:r>
              <a:rPr lang="zh-CN" altLang="en-US" sz="2400" dirty="0"/>
              <a:t>，也没有要求</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D</a:t>
            </a:r>
            <a:r>
              <a:rPr lang="en-US" altLang="zh-CN" sz="2400" b="1" i="1" baseline="-25000" dirty="0">
                <a:solidFill>
                  <a:srgbClr val="3C8C93"/>
                </a:solidFill>
              </a:rPr>
              <a:t>0</a:t>
            </a:r>
            <a:r>
              <a:rPr lang="en-US" altLang="zh-CN" sz="2400" b="1" dirty="0">
                <a:solidFill>
                  <a:srgbClr val="3C8C93"/>
                </a:solidFill>
              </a:rPr>
              <a:t>) =0</a:t>
            </a:r>
          </a:p>
        </p:txBody>
      </p:sp>
      <p:pic>
        <p:nvPicPr>
          <p:cNvPr id="4" name="音频 3">
            <a:hlinkClick r:id="" action="ppaction://media"/>
            <a:extLst>
              <a:ext uri="{FF2B5EF4-FFF2-40B4-BE49-F238E27FC236}">
                <a16:creationId xmlns:a16="http://schemas.microsoft.com/office/drawing/2014/main" id="{33A5C66B-C389-F145-8E49-2CB8AFCCED5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228925361"/>
      </p:ext>
    </p:extLst>
  </p:cSld>
  <p:clrMapOvr>
    <a:masterClrMapping/>
  </p:clrMapOvr>
  <mc:AlternateContent xmlns:mc="http://schemas.openxmlformats.org/markup-compatibility/2006" xmlns:p14="http://schemas.microsoft.com/office/powerpoint/2010/main">
    <mc:Choice Requires="p14">
      <p:transition spd="slow" p14:dur="2000" advTm="181524"/>
    </mc:Choice>
    <mc:Fallback xmlns="">
      <p:transition spd="slow" advTm="181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p>
        </p:txBody>
      </p:sp>
      <p:sp>
        <p:nvSpPr>
          <p:cNvPr id="3" name="内容占位符 2"/>
          <p:cNvSpPr>
            <a:spLocks noGrp="1"/>
          </p:cNvSpPr>
          <p:nvPr>
            <p:ph idx="1"/>
          </p:nvPr>
        </p:nvSpPr>
        <p:spPr/>
        <p:txBody>
          <a:bodyPr/>
          <a:lstStyle/>
          <a:p>
            <a:pPr>
              <a:lnSpc>
                <a:spcPct val="120000"/>
              </a:lnSpc>
            </a:pPr>
            <a:r>
              <a:rPr kumimoji="1" lang="zh-CN" altLang="en-US" sz="2400" dirty="0"/>
              <a:t>考虑普通二叉最小堆上最坏运行时间为</a:t>
            </a:r>
            <a:r>
              <a:rPr kumimoji="1" lang="en-US" altLang="zh-CN" sz="2400" b="1" i="1" dirty="0">
                <a:solidFill>
                  <a:srgbClr val="3C8C93"/>
                </a:solidFill>
              </a:rPr>
              <a:t>O</a:t>
            </a:r>
            <a:r>
              <a:rPr kumimoji="1" lang="en-US" altLang="zh-CN" sz="2400" b="1" dirty="0">
                <a:solidFill>
                  <a:srgbClr val="3C8C93"/>
                </a:solidFill>
              </a:rPr>
              <a:t>(</a:t>
            </a:r>
            <a:r>
              <a:rPr kumimoji="1" lang="en-US" altLang="zh-CN" sz="2400" b="1" dirty="0" err="1">
                <a:solidFill>
                  <a:srgbClr val="3C8C93"/>
                </a:solidFill>
              </a:rPr>
              <a:t>log</a:t>
            </a:r>
            <a:r>
              <a:rPr kumimoji="1" lang="en-US" altLang="zh-CN" sz="2400" b="1" i="1" dirty="0" err="1">
                <a:solidFill>
                  <a:srgbClr val="3C8C93"/>
                </a:solidFill>
              </a:rPr>
              <a:t>n</a:t>
            </a:r>
            <a:r>
              <a:rPr kumimoji="1" lang="en-US" altLang="zh-CN" sz="2400" b="1" dirty="0">
                <a:solidFill>
                  <a:srgbClr val="3C8C93"/>
                </a:solidFill>
              </a:rPr>
              <a:t>)</a:t>
            </a:r>
            <a:r>
              <a:rPr kumimoji="1" lang="zh-CN" altLang="en-US" sz="2400" dirty="0"/>
              <a:t>的操作</a:t>
            </a:r>
            <a:r>
              <a:rPr kumimoji="1" lang="en-US" altLang="zh-CN" sz="2400" dirty="0">
                <a:solidFill>
                  <a:srgbClr val="0000FF"/>
                </a:solidFill>
              </a:rPr>
              <a:t>INSERT</a:t>
            </a:r>
            <a:r>
              <a:rPr kumimoji="1" lang="zh-CN" altLang="en-US" sz="2400" dirty="0"/>
              <a:t>和</a:t>
            </a:r>
            <a:r>
              <a:rPr kumimoji="1" lang="en-US" altLang="zh-CN" sz="2400" dirty="0">
                <a:solidFill>
                  <a:srgbClr val="0000FF"/>
                </a:solidFill>
              </a:rPr>
              <a:t>EXTRACT-MIN</a:t>
            </a:r>
            <a:r>
              <a:rPr kumimoji="1" lang="zh-CN" altLang="en-US" sz="2400" dirty="0"/>
              <a:t>。请给出势函数</a:t>
            </a:r>
            <a:r>
              <a:rPr kumimoji="1" lang="zh-CN" altLang="en-US" sz="2400" b="1" dirty="0">
                <a:solidFill>
                  <a:srgbClr val="3C8C93"/>
                </a:solidFill>
              </a:rPr>
              <a:t>Φ</a:t>
            </a:r>
            <a:r>
              <a:rPr kumimoji="1" lang="zh-CN" altLang="en-US" sz="2400" dirty="0"/>
              <a:t>，使得</a:t>
            </a:r>
            <a:r>
              <a:rPr kumimoji="1" lang="en-US" altLang="zh-CN" sz="2400" dirty="0">
                <a:solidFill>
                  <a:srgbClr val="0000FF"/>
                </a:solidFill>
              </a:rPr>
              <a:t>INSERT</a:t>
            </a:r>
            <a:r>
              <a:rPr kumimoji="1" lang="zh-CN" altLang="en-US" sz="2400" dirty="0"/>
              <a:t>操作的平摊代价为</a:t>
            </a:r>
            <a:r>
              <a:rPr kumimoji="1" lang="en-US" altLang="zh-CN" sz="2400" b="1" i="1" dirty="0">
                <a:solidFill>
                  <a:srgbClr val="3C8C93"/>
                </a:solidFill>
              </a:rPr>
              <a:t>O</a:t>
            </a:r>
            <a:r>
              <a:rPr kumimoji="1" lang="en-US" altLang="zh-CN" sz="2400" b="1" dirty="0">
                <a:solidFill>
                  <a:srgbClr val="3C8C93"/>
                </a:solidFill>
              </a:rPr>
              <a:t>(</a:t>
            </a:r>
            <a:r>
              <a:rPr kumimoji="1" lang="en-US" altLang="zh-CN" sz="2400" b="1" dirty="0" err="1">
                <a:solidFill>
                  <a:srgbClr val="3C8C93"/>
                </a:solidFill>
              </a:rPr>
              <a:t>log</a:t>
            </a:r>
            <a:r>
              <a:rPr kumimoji="1" lang="en-US" altLang="zh-CN" sz="2400" b="1" i="1" dirty="0" err="1">
                <a:solidFill>
                  <a:srgbClr val="3C8C93"/>
                </a:solidFill>
              </a:rPr>
              <a:t>n</a:t>
            </a:r>
            <a:r>
              <a:rPr kumimoji="1" lang="en-US" altLang="zh-CN" sz="2400" b="1" dirty="0">
                <a:solidFill>
                  <a:srgbClr val="3C8C93"/>
                </a:solidFill>
              </a:rPr>
              <a:t>)</a:t>
            </a:r>
            <a:r>
              <a:rPr kumimoji="1" lang="zh-CN" altLang="en-US" sz="2400" dirty="0"/>
              <a:t>，</a:t>
            </a:r>
            <a:r>
              <a:rPr kumimoji="1" lang="en-US" altLang="zh-CN" sz="2400" dirty="0">
                <a:solidFill>
                  <a:srgbClr val="0000FF"/>
                </a:solidFill>
              </a:rPr>
              <a:t>EXTRACT-MIN</a:t>
            </a:r>
            <a:r>
              <a:rPr kumimoji="1" lang="zh-CN" altLang="en-US" sz="2400" dirty="0"/>
              <a:t>的平摊代价为</a:t>
            </a:r>
            <a:r>
              <a:rPr kumimoji="1" lang="en-US" altLang="zh-CN" sz="2400" b="1" i="1" dirty="0">
                <a:solidFill>
                  <a:srgbClr val="3C8C93"/>
                </a:solidFill>
              </a:rPr>
              <a:t>O</a:t>
            </a:r>
            <a:r>
              <a:rPr kumimoji="1" lang="en-US" altLang="zh-CN" sz="2400" b="1" dirty="0">
                <a:solidFill>
                  <a:srgbClr val="3C8C93"/>
                </a:solidFill>
              </a:rPr>
              <a:t>(1)</a:t>
            </a:r>
            <a:r>
              <a:rPr kumimoji="1" lang="zh-CN" altLang="zh-CN" sz="2400" b="1" dirty="0">
                <a:solidFill>
                  <a:srgbClr val="3C8C93"/>
                </a:solidFill>
              </a:rPr>
              <a:t>。</a:t>
            </a:r>
            <a:endParaRPr kumimoji="1" lang="en-US" altLang="zh-CN" sz="2400" b="1" dirty="0">
              <a:solidFill>
                <a:srgbClr val="3C8C93"/>
              </a:solidFill>
            </a:endParaRPr>
          </a:p>
        </p:txBody>
      </p:sp>
      <p:pic>
        <p:nvPicPr>
          <p:cNvPr id="6" name="音频 5">
            <a:hlinkClick r:id="" action="ppaction://media"/>
            <a:extLst>
              <a:ext uri="{FF2B5EF4-FFF2-40B4-BE49-F238E27FC236}">
                <a16:creationId xmlns:a16="http://schemas.microsoft.com/office/drawing/2014/main" id="{C063D7CF-52B4-3C4C-907E-941C0888C7C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504242491"/>
      </p:ext>
    </p:extLst>
  </p:cSld>
  <p:clrMapOvr>
    <a:masterClrMapping/>
  </p:clrMapOvr>
  <mc:AlternateContent xmlns:mc="http://schemas.openxmlformats.org/markup-compatibility/2006" xmlns:p14="http://schemas.microsoft.com/office/powerpoint/2010/main">
    <mc:Choice Requires="p14">
      <p:transition spd="slow" p14:dur="2000" advTm="66776"/>
    </mc:Choice>
    <mc:Fallback xmlns="">
      <p:transition spd="slow" advTm="66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p>
        </p:txBody>
      </p:sp>
      <p:sp>
        <p:nvSpPr>
          <p:cNvPr id="3" name="内容占位符 2"/>
          <p:cNvSpPr>
            <a:spLocks noGrp="1"/>
          </p:cNvSpPr>
          <p:nvPr>
            <p:ph idx="1"/>
          </p:nvPr>
        </p:nvSpPr>
        <p:spPr/>
        <p:txBody>
          <a:bodyPr/>
          <a:lstStyle/>
          <a:p>
            <a:pPr>
              <a:lnSpc>
                <a:spcPct val="120000"/>
              </a:lnSpc>
            </a:pPr>
            <a:r>
              <a:rPr kumimoji="1" lang="zh-CN" altLang="en-US" sz="2400" dirty="0"/>
              <a:t>考虑普通二叉最小堆上最坏运行时间为</a:t>
            </a:r>
            <a:r>
              <a:rPr kumimoji="1" lang="en-US" altLang="zh-CN" sz="2400" b="1" i="1" dirty="0">
                <a:solidFill>
                  <a:srgbClr val="3C8C93"/>
                </a:solidFill>
              </a:rPr>
              <a:t>O</a:t>
            </a:r>
            <a:r>
              <a:rPr kumimoji="1" lang="en-US" altLang="zh-CN" sz="2400" b="1" dirty="0">
                <a:solidFill>
                  <a:srgbClr val="3C8C93"/>
                </a:solidFill>
              </a:rPr>
              <a:t>(</a:t>
            </a:r>
            <a:r>
              <a:rPr kumimoji="1" lang="en-US" altLang="zh-CN" sz="2400" b="1" dirty="0" err="1">
                <a:solidFill>
                  <a:srgbClr val="3C8C93"/>
                </a:solidFill>
              </a:rPr>
              <a:t>log</a:t>
            </a:r>
            <a:r>
              <a:rPr kumimoji="1" lang="en-US" altLang="zh-CN" sz="2400" b="1" i="1" dirty="0" err="1">
                <a:solidFill>
                  <a:srgbClr val="3C8C93"/>
                </a:solidFill>
              </a:rPr>
              <a:t>n</a:t>
            </a:r>
            <a:r>
              <a:rPr kumimoji="1" lang="en-US" altLang="zh-CN" sz="2400" b="1" dirty="0">
                <a:solidFill>
                  <a:srgbClr val="3C8C93"/>
                </a:solidFill>
              </a:rPr>
              <a:t>)</a:t>
            </a:r>
            <a:r>
              <a:rPr kumimoji="1" lang="zh-CN" altLang="en-US" sz="2400" dirty="0"/>
              <a:t>的操作</a:t>
            </a:r>
            <a:r>
              <a:rPr kumimoji="1" lang="en-US" altLang="zh-CN" sz="2400" dirty="0">
                <a:solidFill>
                  <a:srgbClr val="0000FF"/>
                </a:solidFill>
              </a:rPr>
              <a:t>INSERT</a:t>
            </a:r>
            <a:r>
              <a:rPr kumimoji="1" lang="zh-CN" altLang="en-US" sz="2400" dirty="0"/>
              <a:t>和</a:t>
            </a:r>
            <a:r>
              <a:rPr kumimoji="1" lang="en-US" altLang="zh-CN" sz="2400" dirty="0">
                <a:solidFill>
                  <a:srgbClr val="0000FF"/>
                </a:solidFill>
              </a:rPr>
              <a:t>EXTRACT-MIN</a:t>
            </a:r>
            <a:r>
              <a:rPr kumimoji="1" lang="zh-CN" altLang="en-US" sz="2400" dirty="0"/>
              <a:t>。请给出势函数</a:t>
            </a:r>
            <a:r>
              <a:rPr kumimoji="1" lang="zh-CN" altLang="en-US" sz="2400" b="1" dirty="0">
                <a:solidFill>
                  <a:srgbClr val="3C8C93"/>
                </a:solidFill>
              </a:rPr>
              <a:t>Φ</a:t>
            </a:r>
            <a:r>
              <a:rPr kumimoji="1" lang="zh-CN" altLang="en-US" sz="2400" dirty="0"/>
              <a:t>，使得</a:t>
            </a:r>
            <a:r>
              <a:rPr kumimoji="1" lang="en-US" altLang="zh-CN" sz="2400" dirty="0">
                <a:solidFill>
                  <a:srgbClr val="0000FF"/>
                </a:solidFill>
              </a:rPr>
              <a:t>INSERT</a:t>
            </a:r>
            <a:r>
              <a:rPr kumimoji="1" lang="zh-CN" altLang="en-US" sz="2400" dirty="0"/>
              <a:t>操作的平摊代价为</a:t>
            </a:r>
            <a:r>
              <a:rPr kumimoji="1" lang="en-US" altLang="zh-CN" sz="2400" b="1" i="1" dirty="0">
                <a:solidFill>
                  <a:srgbClr val="3C8C93"/>
                </a:solidFill>
              </a:rPr>
              <a:t>O</a:t>
            </a:r>
            <a:r>
              <a:rPr kumimoji="1" lang="en-US" altLang="zh-CN" sz="2400" b="1" dirty="0">
                <a:solidFill>
                  <a:srgbClr val="3C8C93"/>
                </a:solidFill>
              </a:rPr>
              <a:t>(</a:t>
            </a:r>
            <a:r>
              <a:rPr kumimoji="1" lang="en-US" altLang="zh-CN" sz="2400" b="1" dirty="0" err="1">
                <a:solidFill>
                  <a:srgbClr val="3C8C93"/>
                </a:solidFill>
              </a:rPr>
              <a:t>log</a:t>
            </a:r>
            <a:r>
              <a:rPr kumimoji="1" lang="en-US" altLang="zh-CN" sz="2400" b="1" i="1" dirty="0" err="1">
                <a:solidFill>
                  <a:srgbClr val="3C8C93"/>
                </a:solidFill>
              </a:rPr>
              <a:t>n</a:t>
            </a:r>
            <a:r>
              <a:rPr kumimoji="1" lang="en-US" altLang="zh-CN" sz="2400" b="1" dirty="0">
                <a:solidFill>
                  <a:srgbClr val="3C8C93"/>
                </a:solidFill>
              </a:rPr>
              <a:t>)</a:t>
            </a:r>
            <a:r>
              <a:rPr kumimoji="1" lang="zh-CN" altLang="en-US" sz="2400" dirty="0"/>
              <a:t>，</a:t>
            </a:r>
            <a:r>
              <a:rPr kumimoji="1" lang="en-US" altLang="zh-CN" sz="2400" dirty="0">
                <a:solidFill>
                  <a:srgbClr val="0000FF"/>
                </a:solidFill>
              </a:rPr>
              <a:t>EXTRACT-MIN</a:t>
            </a:r>
            <a:r>
              <a:rPr kumimoji="1" lang="zh-CN" altLang="en-US" sz="2400" dirty="0"/>
              <a:t>的平摊代价为</a:t>
            </a:r>
            <a:r>
              <a:rPr kumimoji="1" lang="en-US" altLang="zh-CN" sz="2400" b="1" i="1" dirty="0">
                <a:solidFill>
                  <a:srgbClr val="3C8C93"/>
                </a:solidFill>
              </a:rPr>
              <a:t>O</a:t>
            </a:r>
            <a:r>
              <a:rPr kumimoji="1" lang="en-US" altLang="zh-CN" sz="2400" b="1" dirty="0">
                <a:solidFill>
                  <a:srgbClr val="3C8C93"/>
                </a:solidFill>
              </a:rPr>
              <a:t>(1)</a:t>
            </a:r>
            <a:r>
              <a:rPr kumimoji="1" lang="zh-CN" altLang="zh-CN" sz="2400" b="1" dirty="0">
                <a:solidFill>
                  <a:srgbClr val="3C8C93"/>
                </a:solidFill>
              </a:rPr>
              <a:t>。</a:t>
            </a:r>
            <a:endParaRPr kumimoji="1" lang="en-US" altLang="zh-CN" sz="2400" b="1" dirty="0">
              <a:solidFill>
                <a:srgbClr val="3C8C93"/>
              </a:solidFill>
            </a:endParaRPr>
          </a:p>
        </p:txBody>
      </p:sp>
      <p:pic>
        <p:nvPicPr>
          <p:cNvPr id="5" name="音频 4">
            <a:hlinkClick r:id="" action="ppaction://media"/>
            <a:extLst>
              <a:ext uri="{FF2B5EF4-FFF2-40B4-BE49-F238E27FC236}">
                <a16:creationId xmlns:a16="http://schemas.microsoft.com/office/drawing/2014/main" id="{E7DA87E6-A743-3841-98D4-77FFD9D4283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646092306"/>
      </p:ext>
    </p:extLst>
  </p:cSld>
  <p:clrMapOvr>
    <a:masterClrMapping/>
  </p:clrMapOvr>
  <mc:AlternateContent xmlns:mc="http://schemas.openxmlformats.org/markup-compatibility/2006" xmlns:p14="http://schemas.microsoft.com/office/powerpoint/2010/main">
    <mc:Choice Requires="p14">
      <p:transition spd="slow" p14:dur="2000" advTm="124160"/>
    </mc:Choice>
    <mc:Fallback xmlns="">
      <p:transition spd="slow" advTm="124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p>
        </p:txBody>
      </p:sp>
      <p:sp>
        <p:nvSpPr>
          <p:cNvPr id="3" name="内容占位符 2"/>
          <p:cNvSpPr>
            <a:spLocks noGrp="1"/>
          </p:cNvSpPr>
          <p:nvPr>
            <p:ph idx="1"/>
          </p:nvPr>
        </p:nvSpPr>
        <p:spPr/>
        <p:txBody>
          <a:bodyPr/>
          <a:lstStyle/>
          <a:p>
            <a:pPr>
              <a:lnSpc>
                <a:spcPct val="120000"/>
              </a:lnSpc>
            </a:pPr>
            <a:r>
              <a:rPr kumimoji="1" lang="zh-CN" altLang="en-US" sz="2400" dirty="0"/>
              <a:t>说明如何用两个普通的栈来实现一个队列，使得每个</a:t>
            </a:r>
            <a:r>
              <a:rPr kumimoji="1" lang="en-US" altLang="zh-CN" sz="2400" dirty="0">
                <a:solidFill>
                  <a:srgbClr val="0000FF"/>
                </a:solidFill>
              </a:rPr>
              <a:t>ENQUEUE</a:t>
            </a:r>
            <a:r>
              <a:rPr kumimoji="1" lang="zh-CN" altLang="en-US" sz="2400" dirty="0"/>
              <a:t>和</a:t>
            </a:r>
            <a:r>
              <a:rPr kumimoji="1" lang="en-US" altLang="zh-CN" sz="2400" dirty="0">
                <a:solidFill>
                  <a:srgbClr val="0000FF"/>
                </a:solidFill>
              </a:rPr>
              <a:t>DEQUEUE</a:t>
            </a:r>
            <a:r>
              <a:rPr kumimoji="1" lang="zh-CN" altLang="en-US" sz="2400" dirty="0"/>
              <a:t>操作的平摊代价都为</a:t>
            </a:r>
            <a:r>
              <a:rPr kumimoji="1" lang="en-US" altLang="zh-CN" sz="2400" b="1" i="1" dirty="0">
                <a:solidFill>
                  <a:srgbClr val="3C8C93"/>
                </a:solidFill>
              </a:rPr>
              <a:t>O</a:t>
            </a:r>
            <a:r>
              <a:rPr kumimoji="1" lang="en-US" altLang="zh-CN" sz="2400" b="1" dirty="0">
                <a:solidFill>
                  <a:srgbClr val="3C8C93"/>
                </a:solidFill>
              </a:rPr>
              <a:t>(1)</a:t>
            </a:r>
            <a:r>
              <a:rPr kumimoji="1" lang="zh-CN" altLang="en-US" sz="2400" b="1" dirty="0">
                <a:solidFill>
                  <a:srgbClr val="000000"/>
                </a:solidFill>
              </a:rPr>
              <a:t>。</a:t>
            </a:r>
          </a:p>
        </p:txBody>
      </p:sp>
      <p:pic>
        <p:nvPicPr>
          <p:cNvPr id="4" name="音频 3">
            <a:hlinkClick r:id="" action="ppaction://media"/>
            <a:extLst>
              <a:ext uri="{FF2B5EF4-FFF2-40B4-BE49-F238E27FC236}">
                <a16:creationId xmlns:a16="http://schemas.microsoft.com/office/drawing/2014/main" id="{FD929C47-7414-BF4E-B5FE-00254B0A6A6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282191812"/>
      </p:ext>
    </p:extLst>
  </p:cSld>
  <p:clrMapOvr>
    <a:masterClrMapping/>
  </p:clrMapOvr>
  <mc:AlternateContent xmlns:mc="http://schemas.openxmlformats.org/markup-compatibility/2006">
    <mc:Choice xmlns:p14="http://schemas.microsoft.com/office/powerpoint/2010/main" Requires="p14">
      <p:transition spd="slow" p14:dur="2000" advTm="41509"/>
    </mc:Choice>
    <mc:Fallback>
      <p:transition spd="slow" advTm="41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p>
        </p:txBody>
      </p:sp>
      <p:sp>
        <p:nvSpPr>
          <p:cNvPr id="3" name="内容占位符 2"/>
          <p:cNvSpPr>
            <a:spLocks noGrp="1"/>
          </p:cNvSpPr>
          <p:nvPr>
            <p:ph idx="1"/>
          </p:nvPr>
        </p:nvSpPr>
        <p:spPr/>
        <p:txBody>
          <a:bodyPr/>
          <a:lstStyle/>
          <a:p>
            <a:pPr>
              <a:lnSpc>
                <a:spcPct val="120000"/>
              </a:lnSpc>
            </a:pPr>
            <a:r>
              <a:rPr kumimoji="1" lang="zh-CN" altLang="en-US" sz="2400" dirty="0"/>
              <a:t>说明如何用两个普通的栈来实现一个队列，使得每个</a:t>
            </a:r>
            <a:r>
              <a:rPr kumimoji="1" lang="en-US" altLang="zh-CN" sz="2400" dirty="0">
                <a:solidFill>
                  <a:srgbClr val="0000FF"/>
                </a:solidFill>
              </a:rPr>
              <a:t>ENQUEUE</a:t>
            </a:r>
            <a:r>
              <a:rPr kumimoji="1" lang="zh-CN" altLang="en-US" sz="2400" dirty="0"/>
              <a:t>和</a:t>
            </a:r>
            <a:r>
              <a:rPr kumimoji="1" lang="en-US" altLang="zh-CN" sz="2400" dirty="0">
                <a:solidFill>
                  <a:srgbClr val="0000FF"/>
                </a:solidFill>
              </a:rPr>
              <a:t>DEQUEUE</a:t>
            </a:r>
            <a:r>
              <a:rPr kumimoji="1" lang="zh-CN" altLang="en-US" sz="2400" dirty="0"/>
              <a:t>操作的平摊代价都为</a:t>
            </a:r>
            <a:r>
              <a:rPr kumimoji="1" lang="en-US" altLang="zh-CN" sz="2400" b="1" i="1" dirty="0">
                <a:solidFill>
                  <a:srgbClr val="3C8C93"/>
                </a:solidFill>
              </a:rPr>
              <a:t>O</a:t>
            </a:r>
            <a:r>
              <a:rPr kumimoji="1" lang="en-US" altLang="zh-CN" sz="2400" b="1" dirty="0">
                <a:solidFill>
                  <a:srgbClr val="3C8C93"/>
                </a:solidFill>
              </a:rPr>
              <a:t>(1)</a:t>
            </a:r>
            <a:r>
              <a:rPr kumimoji="1" lang="zh-CN" altLang="en-US" sz="2400" b="1" dirty="0">
                <a:solidFill>
                  <a:srgbClr val="000000"/>
                </a:solidFill>
              </a:rPr>
              <a:t>。</a:t>
            </a:r>
          </a:p>
        </p:txBody>
      </p:sp>
      <p:pic>
        <p:nvPicPr>
          <p:cNvPr id="5" name="音频 4">
            <a:hlinkClick r:id="" action="ppaction://media"/>
            <a:extLst>
              <a:ext uri="{FF2B5EF4-FFF2-40B4-BE49-F238E27FC236}">
                <a16:creationId xmlns:a16="http://schemas.microsoft.com/office/drawing/2014/main" id="{2120575A-66E1-854C-BB60-0D34AEAF3EC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891124825"/>
      </p:ext>
    </p:extLst>
  </p:cSld>
  <p:clrMapOvr>
    <a:masterClrMapping/>
  </p:clrMapOvr>
  <mc:AlternateContent xmlns:mc="http://schemas.openxmlformats.org/markup-compatibility/2006">
    <mc:Choice xmlns:p14="http://schemas.microsoft.com/office/powerpoint/2010/main" Requires="p14">
      <p:transition spd="slow" p14:dur="2000" advTm="72772"/>
    </mc:Choice>
    <mc:Fallback>
      <p:transition spd="slow" advTm="72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p>
        </p:txBody>
      </p:sp>
      <p:sp>
        <p:nvSpPr>
          <p:cNvPr id="3" name="内容占位符 2"/>
          <p:cNvSpPr>
            <a:spLocks noGrp="1"/>
          </p:cNvSpPr>
          <p:nvPr>
            <p:ph idx="1"/>
          </p:nvPr>
        </p:nvSpPr>
        <p:spPr/>
        <p:txBody>
          <a:bodyPr/>
          <a:lstStyle/>
          <a:p>
            <a:pPr>
              <a:lnSpc>
                <a:spcPct val="120000"/>
              </a:lnSpc>
            </a:pPr>
            <a:r>
              <a:rPr kumimoji="1" lang="zh-CN" altLang="en-US" sz="2400" dirty="0"/>
              <a:t>说明如何用两个普通的栈来实现一个队列，使得每个</a:t>
            </a:r>
            <a:r>
              <a:rPr kumimoji="1" lang="en-US" altLang="zh-CN" sz="2400" dirty="0">
                <a:solidFill>
                  <a:srgbClr val="0000FF"/>
                </a:solidFill>
              </a:rPr>
              <a:t>ENQUEUE</a:t>
            </a:r>
            <a:r>
              <a:rPr kumimoji="1" lang="zh-CN" altLang="en-US" sz="2400" dirty="0"/>
              <a:t>和</a:t>
            </a:r>
            <a:r>
              <a:rPr kumimoji="1" lang="en-US" altLang="zh-CN" sz="2400" dirty="0">
                <a:solidFill>
                  <a:srgbClr val="0000FF"/>
                </a:solidFill>
              </a:rPr>
              <a:t>DEQUEUE</a:t>
            </a:r>
            <a:r>
              <a:rPr kumimoji="1" lang="zh-CN" altLang="en-US" sz="2400" dirty="0"/>
              <a:t>操作的平摊代价都为</a:t>
            </a:r>
            <a:r>
              <a:rPr kumimoji="1" lang="en-US" altLang="zh-CN" sz="2400" b="1" i="1" dirty="0">
                <a:solidFill>
                  <a:srgbClr val="3C8C93"/>
                </a:solidFill>
              </a:rPr>
              <a:t>O</a:t>
            </a:r>
            <a:r>
              <a:rPr kumimoji="1" lang="en-US" altLang="zh-CN" sz="2400" b="1" dirty="0">
                <a:solidFill>
                  <a:srgbClr val="3C8C93"/>
                </a:solidFill>
              </a:rPr>
              <a:t>(1)</a:t>
            </a:r>
            <a:r>
              <a:rPr kumimoji="1" lang="zh-CN" altLang="en-US" sz="2400" b="1" dirty="0">
                <a:solidFill>
                  <a:srgbClr val="000000"/>
                </a:solidFill>
              </a:rPr>
              <a:t>。</a:t>
            </a:r>
          </a:p>
        </p:txBody>
      </p:sp>
      <p:pic>
        <p:nvPicPr>
          <p:cNvPr id="5" name="音频 4">
            <a:hlinkClick r:id="" action="ppaction://media"/>
            <a:extLst>
              <a:ext uri="{FF2B5EF4-FFF2-40B4-BE49-F238E27FC236}">
                <a16:creationId xmlns:a16="http://schemas.microsoft.com/office/drawing/2014/main" id="{4564B3E4-D137-2F47-BAA5-4551F853B1C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927926332"/>
      </p:ext>
    </p:extLst>
  </p:cSld>
  <p:clrMapOvr>
    <a:masterClrMapping/>
  </p:clrMapOvr>
  <mc:AlternateContent xmlns:mc="http://schemas.openxmlformats.org/markup-compatibility/2006">
    <mc:Choice xmlns:p14="http://schemas.microsoft.com/office/powerpoint/2010/main" Requires="p14">
      <p:transition spd="slow" p14:dur="2000" advTm="133191"/>
    </mc:Choice>
    <mc:Fallback>
      <p:transition spd="slow" advTm="133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动态表及其上的平摊分析</a:t>
            </a:r>
          </a:p>
        </p:txBody>
      </p:sp>
      <p:pic>
        <p:nvPicPr>
          <p:cNvPr id="3" name="音频 2">
            <a:hlinkClick r:id="" action="ppaction://media"/>
            <a:extLst>
              <a:ext uri="{FF2B5EF4-FFF2-40B4-BE49-F238E27FC236}">
                <a16:creationId xmlns:a16="http://schemas.microsoft.com/office/drawing/2014/main" id="{C0007745-3096-8146-83E6-2A648DC8A7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134979435"/>
      </p:ext>
    </p:extLst>
  </p:cSld>
  <p:clrMapOvr>
    <a:masterClrMapping/>
  </p:clrMapOvr>
  <mc:AlternateContent xmlns:mc="http://schemas.openxmlformats.org/markup-compatibility/2006">
    <mc:Choice xmlns:p14="http://schemas.microsoft.com/office/powerpoint/2010/main" Requires="p14">
      <p:transition spd="slow" p14:dur="2000" advTm="8557"/>
    </mc:Choice>
    <mc:Fallback>
      <p:transition spd="slow" advTm="8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动态表</a:t>
            </a:r>
          </a:p>
        </p:txBody>
      </p:sp>
      <p:sp>
        <p:nvSpPr>
          <p:cNvPr id="3" name="内容占位符 2"/>
          <p:cNvSpPr>
            <a:spLocks noGrp="1"/>
          </p:cNvSpPr>
          <p:nvPr>
            <p:ph idx="1"/>
          </p:nvPr>
        </p:nvSpPr>
        <p:spPr/>
        <p:txBody>
          <a:bodyPr/>
          <a:lstStyle/>
          <a:p>
            <a:r>
              <a:rPr lang="zh-CN" altLang="en-US" sz="2800" dirty="0"/>
              <a:t>在有些应用中，在开始的时候无法预知在表中要存储多少个对象。这就希望能根据对象的多少调整所需要的存储空间（多退少补）</a:t>
            </a:r>
            <a:endParaRPr lang="en-US" altLang="zh-CN" sz="2800" dirty="0"/>
          </a:p>
        </p:txBody>
      </p:sp>
      <p:pic>
        <p:nvPicPr>
          <p:cNvPr id="4" name="音频 3">
            <a:hlinkClick r:id="" action="ppaction://media"/>
            <a:extLst>
              <a:ext uri="{FF2B5EF4-FFF2-40B4-BE49-F238E27FC236}">
                <a16:creationId xmlns:a16="http://schemas.microsoft.com/office/drawing/2014/main" id="{F9CE7CFC-7B6F-D543-802A-79589AF338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89140538"/>
      </p:ext>
    </p:extLst>
  </p:cSld>
  <p:clrMapOvr>
    <a:masterClrMapping/>
  </p:clrMapOvr>
  <mc:AlternateContent xmlns:mc="http://schemas.openxmlformats.org/markup-compatibility/2006">
    <mc:Choice xmlns:p14="http://schemas.microsoft.com/office/powerpoint/2010/main" Requires="p14">
      <p:transition spd="slow" p14:dur="2000" advTm="29013"/>
    </mc:Choice>
    <mc:Fallback>
      <p:transition spd="slow" advTm="29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动态表</a:t>
            </a:r>
          </a:p>
        </p:txBody>
      </p:sp>
      <p:sp>
        <p:nvSpPr>
          <p:cNvPr id="3" name="内容占位符 2"/>
          <p:cNvSpPr>
            <a:spLocks noGrp="1"/>
          </p:cNvSpPr>
          <p:nvPr>
            <p:ph idx="1"/>
          </p:nvPr>
        </p:nvSpPr>
        <p:spPr/>
        <p:txBody>
          <a:bodyPr/>
          <a:lstStyle/>
          <a:p>
            <a:r>
              <a:rPr lang="zh-CN" altLang="en-US" sz="2800" dirty="0"/>
              <a:t>在有些应用中，在开始的时候无法预知在表中要存储多少个对象。这就希望能根据对象的多少调整所需要的存储空间（多退少补）</a:t>
            </a:r>
            <a:endParaRPr lang="en-US" altLang="zh-CN" sz="2800" dirty="0"/>
          </a:p>
          <a:p>
            <a:r>
              <a:rPr lang="zh-CN" altLang="en-US" sz="2800" dirty="0"/>
              <a:t>表的动态扩张和收缩</a:t>
            </a:r>
            <a:r>
              <a:rPr lang="en-US" altLang="zh-CN" sz="2800" dirty="0"/>
              <a:t>——</a:t>
            </a:r>
            <a:r>
              <a:rPr lang="zh-CN" altLang="en-US" sz="2800" dirty="0"/>
              <a:t>动态表</a:t>
            </a:r>
            <a:endParaRPr lang="en-US" altLang="zh-CN" sz="2800" dirty="0"/>
          </a:p>
          <a:p>
            <a:pPr lvl="1"/>
            <a:r>
              <a:rPr lang="zh-CN" altLang="en-US" sz="2400" dirty="0"/>
              <a:t>用平摊分析证明插入、删除操作的平摊代价是</a:t>
            </a:r>
            <a:r>
              <a:rPr lang="en-US" altLang="zh-CN" sz="2400" b="1" i="1" dirty="0">
                <a:solidFill>
                  <a:srgbClr val="3C8C93"/>
                </a:solidFill>
              </a:rPr>
              <a:t>O</a:t>
            </a:r>
            <a:r>
              <a:rPr lang="en-US" altLang="zh-CN" sz="2400" b="1" dirty="0">
                <a:solidFill>
                  <a:srgbClr val="3C8C93"/>
                </a:solidFill>
              </a:rPr>
              <a:t>(1)</a:t>
            </a:r>
          </a:p>
          <a:p>
            <a:pPr lvl="1"/>
            <a:r>
              <a:rPr lang="zh-CN" altLang="en-US" sz="2400" dirty="0"/>
              <a:t>动态表的具体结构可以是堆、栈、散列表等等</a:t>
            </a:r>
            <a:endParaRPr lang="en-US" altLang="zh-CN" sz="2400" dirty="0"/>
          </a:p>
          <a:p>
            <a:pPr lvl="1"/>
            <a:r>
              <a:rPr lang="zh-CN" altLang="en-US" sz="2400" dirty="0"/>
              <a:t>假设我们用数组来存储动态表（不是链表）</a:t>
            </a:r>
            <a:endParaRPr lang="en-US" altLang="zh-CN" sz="2400" dirty="0"/>
          </a:p>
          <a:p>
            <a:pPr lvl="1"/>
            <a:r>
              <a:rPr lang="zh-CN" altLang="en-US" sz="2400" dirty="0"/>
              <a:t>通过插入扩张和删除收缩</a:t>
            </a:r>
            <a:endParaRPr lang="en-US" altLang="zh-CN" sz="2400" dirty="0"/>
          </a:p>
          <a:p>
            <a:pPr lvl="2"/>
            <a:r>
              <a:rPr lang="zh-CN" altLang="en-US" sz="2000" dirty="0"/>
              <a:t>保证未使用空间总是不多于整个分配空间的一定比例</a:t>
            </a:r>
            <a:endParaRPr lang="en-US" altLang="zh-CN" sz="2000" dirty="0"/>
          </a:p>
        </p:txBody>
      </p:sp>
      <p:pic>
        <p:nvPicPr>
          <p:cNvPr id="5" name="音频 4">
            <a:hlinkClick r:id="" action="ppaction://media"/>
            <a:extLst>
              <a:ext uri="{FF2B5EF4-FFF2-40B4-BE49-F238E27FC236}">
                <a16:creationId xmlns:a16="http://schemas.microsoft.com/office/drawing/2014/main" id="{05C053F6-E644-9345-8B38-5EEC462C14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05790903"/>
      </p:ext>
    </p:extLst>
  </p:cSld>
  <p:clrMapOvr>
    <a:masterClrMapping/>
  </p:clrMapOvr>
  <mc:AlternateContent xmlns:mc="http://schemas.openxmlformats.org/markup-compatibility/2006">
    <mc:Choice xmlns:p14="http://schemas.microsoft.com/office/powerpoint/2010/main" Requires="p14">
      <p:transition spd="slow" p14:dur="2000" advTm="67236"/>
    </mc:Choice>
    <mc:Fallback>
      <p:transition spd="slow" advTm="67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动态表</a:t>
            </a:r>
          </a:p>
        </p:txBody>
      </p:sp>
      <p:sp>
        <p:nvSpPr>
          <p:cNvPr id="3" name="内容占位符 2"/>
          <p:cNvSpPr>
            <a:spLocks noGrp="1"/>
          </p:cNvSpPr>
          <p:nvPr>
            <p:ph idx="1"/>
          </p:nvPr>
        </p:nvSpPr>
        <p:spPr/>
        <p:txBody>
          <a:bodyPr/>
          <a:lstStyle/>
          <a:p>
            <a:r>
              <a:rPr lang="zh-CN" altLang="en-US" sz="2800" dirty="0"/>
              <a:t>在有些应用中，在开始的时候无法预知在表中要存储多少个对象。这就希望能根据对象的多少调整所需要的存储空间（多退少补）</a:t>
            </a:r>
            <a:endParaRPr lang="en-US" altLang="zh-CN" sz="2800" dirty="0"/>
          </a:p>
          <a:p>
            <a:r>
              <a:rPr lang="zh-CN" altLang="en-US" sz="2800" dirty="0"/>
              <a:t>表的动态扩张和收缩</a:t>
            </a:r>
            <a:r>
              <a:rPr lang="en-US" altLang="zh-CN" sz="2800" dirty="0"/>
              <a:t>——</a:t>
            </a:r>
            <a:r>
              <a:rPr lang="zh-CN" altLang="en-US" sz="2800" dirty="0"/>
              <a:t>动态表</a:t>
            </a:r>
            <a:endParaRPr lang="en-US" altLang="zh-CN" sz="2800" dirty="0"/>
          </a:p>
          <a:p>
            <a:pPr lvl="1"/>
            <a:r>
              <a:rPr lang="zh-CN" altLang="en-US" sz="2400" dirty="0"/>
              <a:t>用平摊分析证明插入、删除操作的平摊代价是</a:t>
            </a:r>
            <a:r>
              <a:rPr lang="en-US" altLang="zh-CN" sz="2400" b="1" i="1" dirty="0">
                <a:solidFill>
                  <a:srgbClr val="3C8C93"/>
                </a:solidFill>
              </a:rPr>
              <a:t>O</a:t>
            </a:r>
            <a:r>
              <a:rPr lang="en-US" altLang="zh-CN" sz="2400" b="1" dirty="0">
                <a:solidFill>
                  <a:srgbClr val="3C8C93"/>
                </a:solidFill>
              </a:rPr>
              <a:t>(1)</a:t>
            </a:r>
          </a:p>
          <a:p>
            <a:pPr lvl="1"/>
            <a:r>
              <a:rPr lang="zh-CN" altLang="en-US" sz="2400" dirty="0"/>
              <a:t>动态表的具体结构可以是堆、栈、散列表等等</a:t>
            </a:r>
            <a:endParaRPr lang="en-US" altLang="zh-CN" sz="2400" dirty="0"/>
          </a:p>
          <a:p>
            <a:pPr lvl="1"/>
            <a:r>
              <a:rPr lang="zh-CN" altLang="en-US" sz="2400" dirty="0"/>
              <a:t>假设我们用数组来存储动态表（不是链表）</a:t>
            </a:r>
            <a:endParaRPr lang="en-US" altLang="zh-CN" sz="2400" dirty="0"/>
          </a:p>
          <a:p>
            <a:pPr lvl="1"/>
            <a:r>
              <a:rPr lang="zh-CN" altLang="en-US" sz="2400" dirty="0"/>
              <a:t>通过插入扩张和删除收缩</a:t>
            </a:r>
            <a:endParaRPr lang="en-US" altLang="zh-CN" sz="2400" dirty="0"/>
          </a:p>
          <a:p>
            <a:pPr lvl="2"/>
            <a:r>
              <a:rPr lang="zh-CN" altLang="en-US" sz="2000" dirty="0"/>
              <a:t>保证未使用空间总是不多于整个分配空间的一定比例</a:t>
            </a:r>
            <a:endParaRPr lang="en-US" altLang="zh-CN" sz="2000" dirty="0"/>
          </a:p>
          <a:p>
            <a:r>
              <a:rPr lang="zh-CN" altLang="en-US" sz="2800" dirty="0"/>
              <a:t>先看只有插入操作的情形，再拓展也有删除操作</a:t>
            </a:r>
          </a:p>
        </p:txBody>
      </p:sp>
      <p:pic>
        <p:nvPicPr>
          <p:cNvPr id="4" name="音频 3">
            <a:hlinkClick r:id="" action="ppaction://media"/>
            <a:extLst>
              <a:ext uri="{FF2B5EF4-FFF2-40B4-BE49-F238E27FC236}">
                <a16:creationId xmlns:a16="http://schemas.microsoft.com/office/drawing/2014/main" id="{861726E1-E08F-3640-8E7F-B052357138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859339555"/>
      </p:ext>
    </p:extLst>
  </p:cSld>
  <p:clrMapOvr>
    <a:masterClrMapping/>
  </p:clrMapOvr>
  <mc:AlternateContent xmlns:mc="http://schemas.openxmlformats.org/markup-compatibility/2006">
    <mc:Choice xmlns:p14="http://schemas.microsoft.com/office/powerpoint/2010/main" Requires="p14">
      <p:transition spd="slow" p14:dur="2000" advTm="16431"/>
    </mc:Choice>
    <mc:Fallback>
      <p:transition spd="slow" advTm="1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a:t>平摊分析</a:t>
            </a:r>
            <a:r>
              <a:rPr lang="en-US" altLang="zh-CN"/>
              <a:t>——</a:t>
            </a:r>
            <a:r>
              <a:rPr lang="zh-CN" altLang="en-US"/>
              <a:t>聚集分析</a:t>
            </a:r>
          </a:p>
        </p:txBody>
      </p:sp>
      <p:pic>
        <p:nvPicPr>
          <p:cNvPr id="2" name="音频 1">
            <a:hlinkClick r:id="" action="ppaction://media"/>
            <a:extLst>
              <a:ext uri="{FF2B5EF4-FFF2-40B4-BE49-F238E27FC236}">
                <a16:creationId xmlns:a16="http://schemas.microsoft.com/office/drawing/2014/main" id="{DA67225B-4526-4441-A272-C0674D6390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476551240"/>
      </p:ext>
    </p:extLst>
  </p:cSld>
  <p:clrMapOvr>
    <a:masterClrMapping/>
  </p:clrMapOvr>
  <mc:AlternateContent xmlns:mc="http://schemas.openxmlformats.org/markup-compatibility/2006" xmlns:p14="http://schemas.microsoft.com/office/powerpoint/2010/main">
    <mc:Choice Requires="p14">
      <p:transition spd="slow" p14:dur="2000" advTm="10303"/>
    </mc:Choice>
    <mc:Fallback xmlns="">
      <p:transition spd="slow" advTm="10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插入算法</a:t>
            </a:r>
          </a:p>
        </p:txBody>
      </p:sp>
      <p:sp>
        <p:nvSpPr>
          <p:cNvPr id="3" name="内容占位符 2"/>
          <p:cNvSpPr>
            <a:spLocks noGrp="1"/>
          </p:cNvSpPr>
          <p:nvPr>
            <p:ph idx="1"/>
          </p:nvPr>
        </p:nvSpPr>
        <p:spPr>
          <a:xfrm>
            <a:off x="457200" y="914400"/>
            <a:ext cx="8229600" cy="5211763"/>
          </a:xfrm>
        </p:spPr>
        <p:txBody>
          <a:bodyPr/>
          <a:lstStyle/>
          <a:p>
            <a:pPr>
              <a:buNone/>
            </a:pPr>
            <a:r>
              <a:rPr lang="en-US" sz="2000" b="1" dirty="0"/>
              <a:t>Insert(</a:t>
            </a:r>
            <a:r>
              <a:rPr lang="en-US" sz="2000" b="1" i="1" dirty="0">
                <a:solidFill>
                  <a:srgbClr val="3C8C93"/>
                </a:solidFill>
              </a:rPr>
              <a:t>T</a:t>
            </a:r>
            <a:r>
              <a:rPr lang="en-US" sz="2000" b="1" dirty="0"/>
              <a:t>, </a:t>
            </a:r>
            <a:r>
              <a:rPr lang="en-US" sz="2000" b="1" i="1" dirty="0">
                <a:solidFill>
                  <a:srgbClr val="3C8C93"/>
                </a:solidFill>
              </a:rPr>
              <a:t>x</a:t>
            </a:r>
            <a:r>
              <a:rPr lang="en-US" sz="2000" b="1" dirty="0"/>
              <a:t>) </a:t>
            </a:r>
          </a:p>
          <a:p>
            <a:pPr>
              <a:buNone/>
            </a:pPr>
            <a:r>
              <a:rPr lang="en-US" sz="2000" b="1" dirty="0"/>
              <a:t>1 if </a:t>
            </a:r>
            <a:r>
              <a:rPr lang="en-US" sz="2000" b="1" i="1" dirty="0">
                <a:solidFill>
                  <a:srgbClr val="3C8C93"/>
                </a:solidFill>
              </a:rPr>
              <a:t>size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en-US" sz="2000" b="1" dirty="0"/>
              <a:t>=0 </a:t>
            </a:r>
          </a:p>
          <a:p>
            <a:pPr>
              <a:buNone/>
            </a:pPr>
            <a:r>
              <a:rPr lang="en-US" sz="2000" b="1" dirty="0"/>
              <a:t>2     then </a:t>
            </a:r>
            <a:r>
              <a:rPr lang="zh-CN" altLang="en-US" sz="2000" b="1" dirty="0"/>
              <a:t>给</a:t>
            </a:r>
            <a:r>
              <a:rPr lang="en-US" sz="2000" b="1" i="1" dirty="0">
                <a:solidFill>
                  <a:srgbClr val="3C8C93"/>
                </a:solidFill>
              </a:rPr>
              <a:t>table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zh-CN" altLang="en-US" sz="2000" b="1" dirty="0"/>
              <a:t>分配一个槽的空间 </a:t>
            </a:r>
            <a:endParaRPr lang="en-US" altLang="zh-CN" sz="2000" b="1" dirty="0"/>
          </a:p>
          <a:p>
            <a:pPr>
              <a:buNone/>
            </a:pPr>
            <a:r>
              <a:rPr lang="en-US" altLang="zh-CN" sz="2000" b="1" dirty="0"/>
              <a:t>3         </a:t>
            </a:r>
            <a:r>
              <a:rPr lang="en-US" sz="2000" b="1" i="1" dirty="0">
                <a:solidFill>
                  <a:srgbClr val="3C8C93"/>
                </a:solidFill>
              </a:rPr>
              <a:t>size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en-US" sz="2000" b="1" dirty="0"/>
              <a:t>←1 </a:t>
            </a:r>
          </a:p>
          <a:p>
            <a:pPr>
              <a:buNone/>
            </a:pPr>
            <a:r>
              <a:rPr lang="en-US" sz="2000" b="1" dirty="0"/>
              <a:t>4 if </a:t>
            </a:r>
            <a:r>
              <a:rPr lang="en-US" sz="2000" b="1" i="1" dirty="0" err="1">
                <a:solidFill>
                  <a:srgbClr val="3C8C93"/>
                </a:solidFill>
              </a:rPr>
              <a:t>num</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en-US" sz="2000" b="1" dirty="0"/>
              <a:t>=</a:t>
            </a:r>
            <a:r>
              <a:rPr lang="en-US" sz="2000" b="1" i="1" dirty="0">
                <a:solidFill>
                  <a:srgbClr val="3C8C93"/>
                </a:solidFill>
              </a:rPr>
              <a:t>size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en-US" sz="2000" b="1" dirty="0"/>
              <a:t> </a:t>
            </a:r>
          </a:p>
          <a:p>
            <a:pPr>
              <a:buNone/>
            </a:pPr>
            <a:r>
              <a:rPr lang="en-US" sz="2000" b="1" dirty="0"/>
              <a:t>5     then </a:t>
            </a:r>
            <a:r>
              <a:rPr lang="zh-CN" altLang="en-US" sz="2000" b="1" dirty="0"/>
              <a:t>分配一个有</a:t>
            </a:r>
            <a:r>
              <a:rPr lang="en-US" altLang="zh-CN" sz="2000" b="1" dirty="0">
                <a:solidFill>
                  <a:srgbClr val="3C8C93"/>
                </a:solidFill>
              </a:rPr>
              <a:t>2*</a:t>
            </a:r>
            <a:r>
              <a:rPr lang="en-US" sz="2000" b="1" i="1" dirty="0">
                <a:solidFill>
                  <a:srgbClr val="3C8C93"/>
                </a:solidFill>
              </a:rPr>
              <a:t>size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zh-CN" altLang="en-US" sz="2000" b="1" dirty="0"/>
              <a:t>个槽的空间的新表 </a:t>
            </a:r>
            <a:endParaRPr lang="en-US" altLang="zh-CN" sz="2000" b="1" dirty="0"/>
          </a:p>
          <a:p>
            <a:pPr>
              <a:buNone/>
            </a:pPr>
            <a:r>
              <a:rPr lang="en-US" altLang="zh-CN" sz="2000" b="1" dirty="0"/>
              <a:t>6         </a:t>
            </a:r>
            <a:r>
              <a:rPr lang="zh-CN" altLang="en-US" sz="2000" b="1" dirty="0"/>
              <a:t>将</a:t>
            </a:r>
            <a:r>
              <a:rPr lang="en-US" sz="2000" b="1" i="1" dirty="0">
                <a:solidFill>
                  <a:srgbClr val="3C8C93"/>
                </a:solidFill>
              </a:rPr>
              <a:t>table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zh-CN" altLang="en-US" sz="2000" b="1" dirty="0"/>
              <a:t>中所有的项插入到新表中 </a:t>
            </a:r>
            <a:endParaRPr lang="en-US" altLang="zh-CN" sz="2000" b="1" dirty="0"/>
          </a:p>
          <a:p>
            <a:pPr>
              <a:buNone/>
            </a:pPr>
            <a:r>
              <a:rPr lang="en-US" altLang="zh-CN" sz="2000" b="1" dirty="0"/>
              <a:t>7         </a:t>
            </a:r>
            <a:r>
              <a:rPr lang="zh-CN" altLang="en-US" sz="2000" b="1" dirty="0"/>
              <a:t>释放</a:t>
            </a:r>
            <a:r>
              <a:rPr lang="en-US" altLang="zh-CN" sz="2000" b="1" i="1" dirty="0">
                <a:solidFill>
                  <a:srgbClr val="3C8C93"/>
                </a:solidFill>
              </a:rPr>
              <a:t>t</a:t>
            </a:r>
            <a:r>
              <a:rPr lang="en-US" sz="2000" b="1" i="1" dirty="0">
                <a:solidFill>
                  <a:srgbClr val="3C8C93"/>
                </a:solidFill>
              </a:rPr>
              <a:t>able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en-US" sz="2000" b="1" dirty="0"/>
              <a:t> </a:t>
            </a:r>
          </a:p>
          <a:p>
            <a:pPr>
              <a:buNone/>
            </a:pPr>
            <a:r>
              <a:rPr lang="en-US" sz="2000" b="1" dirty="0"/>
              <a:t>8         </a:t>
            </a:r>
            <a:r>
              <a:rPr lang="en-US" sz="2000" b="1" i="1" dirty="0">
                <a:solidFill>
                  <a:srgbClr val="3C8C93"/>
                </a:solidFill>
              </a:rPr>
              <a:t>table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zh-CN" altLang="en-US" sz="2000" b="1" dirty="0"/>
              <a:t>指向新表的存储块地址 </a:t>
            </a:r>
            <a:endParaRPr lang="en-US" altLang="zh-CN" sz="2000" b="1" dirty="0"/>
          </a:p>
          <a:p>
            <a:pPr>
              <a:buNone/>
            </a:pPr>
            <a:r>
              <a:rPr lang="en-US" altLang="zh-CN" sz="2000" b="1" dirty="0"/>
              <a:t>9         </a:t>
            </a:r>
            <a:r>
              <a:rPr lang="en-US" sz="2000" b="1" i="1" dirty="0">
                <a:solidFill>
                  <a:srgbClr val="3C8C93"/>
                </a:solidFill>
              </a:rPr>
              <a:t>size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en-US" sz="2000" b="1" dirty="0"/>
              <a:t>←</a:t>
            </a:r>
            <a:r>
              <a:rPr lang="en-US" sz="2000" b="1" dirty="0">
                <a:solidFill>
                  <a:srgbClr val="3C8C93"/>
                </a:solidFill>
              </a:rPr>
              <a:t>2*</a:t>
            </a:r>
            <a:r>
              <a:rPr lang="en-US" sz="2000" b="1" i="1" dirty="0">
                <a:solidFill>
                  <a:srgbClr val="3C8C93"/>
                </a:solidFill>
              </a:rPr>
              <a:t>size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en-US" sz="2000" b="1" dirty="0"/>
              <a:t> </a:t>
            </a:r>
          </a:p>
          <a:p>
            <a:pPr>
              <a:buNone/>
            </a:pPr>
            <a:r>
              <a:rPr lang="en-US" sz="2000" b="1" dirty="0"/>
              <a:t>10 </a:t>
            </a:r>
            <a:r>
              <a:rPr lang="zh-CN" altLang="en-US" sz="2000" b="1" dirty="0"/>
              <a:t>将</a:t>
            </a:r>
            <a:r>
              <a:rPr lang="en-US" sz="2000" b="1" i="1" dirty="0">
                <a:solidFill>
                  <a:srgbClr val="3C8C93"/>
                </a:solidFill>
              </a:rPr>
              <a:t>x</a:t>
            </a:r>
            <a:r>
              <a:rPr lang="zh-CN" altLang="en-US" sz="2000" b="1" dirty="0"/>
              <a:t>插入</a:t>
            </a:r>
            <a:r>
              <a:rPr lang="en-US" sz="2000" b="1" i="1" dirty="0">
                <a:solidFill>
                  <a:srgbClr val="3C8C93"/>
                </a:solidFill>
              </a:rPr>
              <a:t>table</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en-US" sz="2000" b="1" dirty="0"/>
              <a:t> </a:t>
            </a:r>
          </a:p>
          <a:p>
            <a:pPr>
              <a:buNone/>
            </a:pPr>
            <a:r>
              <a:rPr lang="en-US" sz="2000" b="1" dirty="0"/>
              <a:t>11 </a:t>
            </a:r>
            <a:r>
              <a:rPr lang="en-US" sz="2000" b="1" i="1" dirty="0" err="1">
                <a:solidFill>
                  <a:srgbClr val="3C8C93"/>
                </a:solidFill>
              </a:rPr>
              <a:t>num</a:t>
            </a:r>
            <a:r>
              <a:rPr lang="en-US" sz="2000" b="1" dirty="0">
                <a:solidFill>
                  <a:srgbClr val="3C8C93"/>
                </a:solidFill>
              </a:rPr>
              <a:t>[</a:t>
            </a:r>
            <a:r>
              <a:rPr lang="en-US" sz="2000" b="1" i="1" dirty="0">
                <a:solidFill>
                  <a:srgbClr val="3C8C93"/>
                </a:solidFill>
              </a:rPr>
              <a:t>T</a:t>
            </a:r>
            <a:r>
              <a:rPr lang="en-US" sz="2000" b="1" dirty="0">
                <a:solidFill>
                  <a:srgbClr val="3C8C93"/>
                </a:solidFill>
              </a:rPr>
              <a:t>]</a:t>
            </a:r>
            <a:r>
              <a:rPr lang="en-US" sz="2000" b="1" dirty="0"/>
              <a:t>←</a:t>
            </a:r>
            <a:r>
              <a:rPr lang="en-US" sz="2000" b="1" i="1" dirty="0" err="1">
                <a:solidFill>
                  <a:srgbClr val="3C8C93"/>
                </a:solidFill>
              </a:rPr>
              <a:t>num</a:t>
            </a:r>
            <a:r>
              <a:rPr lang="en-US" sz="2000" b="1" dirty="0">
                <a:solidFill>
                  <a:srgbClr val="3C8C93"/>
                </a:solidFill>
              </a:rPr>
              <a:t>[</a:t>
            </a:r>
            <a:r>
              <a:rPr lang="en-US" sz="2000" b="1" i="1" dirty="0">
                <a:solidFill>
                  <a:srgbClr val="3C8C93"/>
                </a:solidFill>
              </a:rPr>
              <a:t>T</a:t>
            </a:r>
            <a:r>
              <a:rPr lang="en-US" sz="2000" b="1" dirty="0">
                <a:solidFill>
                  <a:srgbClr val="3C8C93"/>
                </a:solidFill>
              </a:rPr>
              <a:t>]+1</a:t>
            </a:r>
            <a:endParaRPr lang="zh-CN" altLang="en-US" sz="2000" b="1" dirty="0">
              <a:solidFill>
                <a:srgbClr val="3C8C93"/>
              </a:solidFill>
            </a:endParaRPr>
          </a:p>
        </p:txBody>
      </p:sp>
      <p:pic>
        <p:nvPicPr>
          <p:cNvPr id="4" name="音频 3">
            <a:hlinkClick r:id="" action="ppaction://media"/>
            <a:extLst>
              <a:ext uri="{FF2B5EF4-FFF2-40B4-BE49-F238E27FC236}">
                <a16:creationId xmlns:a16="http://schemas.microsoft.com/office/drawing/2014/main" id="{569F854E-1FD4-ED4E-A515-5AD786CCF7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647206641"/>
      </p:ext>
    </p:extLst>
  </p:cSld>
  <p:clrMapOvr>
    <a:masterClrMapping/>
  </p:clrMapOvr>
  <mc:AlternateContent xmlns:mc="http://schemas.openxmlformats.org/markup-compatibility/2006">
    <mc:Choice xmlns:p14="http://schemas.microsoft.com/office/powerpoint/2010/main" Requires="p14">
      <p:transition spd="slow" p14:dur="2000" advTm="62003"/>
    </mc:Choice>
    <mc:Fallback>
      <p:transition spd="slow" advTm="62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一次插入操作的代价</a:t>
            </a:r>
          </a:p>
        </p:txBody>
      </p:sp>
      <p:sp>
        <p:nvSpPr>
          <p:cNvPr id="3" name="内容占位符 2"/>
          <p:cNvSpPr>
            <a:spLocks noGrp="1"/>
          </p:cNvSpPr>
          <p:nvPr>
            <p:ph idx="1"/>
          </p:nvPr>
        </p:nvSpPr>
        <p:spPr/>
        <p:txBody>
          <a:bodyPr/>
          <a:lstStyle/>
          <a:p>
            <a:r>
              <a:rPr lang="zh-CN" altLang="en-US" sz="2400" dirty="0"/>
              <a:t>简单分析，一次插入操作的代价为</a:t>
            </a:r>
            <a:r>
              <a:rPr lang="en-US" altLang="zh-CN" sz="2400" b="1" i="1" dirty="0">
                <a:solidFill>
                  <a:srgbClr val="3C8C93"/>
                </a:solidFill>
              </a:rPr>
              <a:t>O</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lvl="1"/>
            <a:r>
              <a:rPr lang="zh-CN" altLang="en-US" sz="2000" dirty="0"/>
              <a:t>于是</a:t>
            </a:r>
            <a:r>
              <a:rPr lang="en-US" altLang="zh-CN" sz="2000" b="1" i="1" dirty="0"/>
              <a:t>n</a:t>
            </a:r>
            <a:r>
              <a:rPr lang="zh-CN" altLang="en-US" sz="2000" dirty="0"/>
              <a:t>次插入操作总代价为</a:t>
            </a:r>
            <a:r>
              <a:rPr lang="en-US" altLang="zh-CN" sz="2000" b="1" i="1" dirty="0">
                <a:solidFill>
                  <a:srgbClr val="3C8C93"/>
                </a:solidFill>
              </a:rPr>
              <a:t>O</a:t>
            </a:r>
            <a:r>
              <a:rPr lang="en-US" altLang="zh-CN" sz="2000" b="1" dirty="0">
                <a:solidFill>
                  <a:srgbClr val="3C8C93"/>
                </a:solidFill>
              </a:rPr>
              <a:t>(</a:t>
            </a:r>
            <a:r>
              <a:rPr lang="en-US" altLang="zh-CN" sz="2000" b="1" i="1" dirty="0">
                <a:solidFill>
                  <a:srgbClr val="3C8C93"/>
                </a:solidFill>
              </a:rPr>
              <a:t>n</a:t>
            </a:r>
            <a:r>
              <a:rPr lang="en-US" altLang="zh-CN" sz="2000" b="1" baseline="30000" dirty="0">
                <a:solidFill>
                  <a:srgbClr val="3C8C93"/>
                </a:solidFill>
              </a:rPr>
              <a:t>2</a:t>
            </a:r>
            <a:r>
              <a:rPr lang="en-US" altLang="zh-CN" sz="2000" b="1" dirty="0">
                <a:solidFill>
                  <a:srgbClr val="3C8C93"/>
                </a:solidFill>
              </a:rPr>
              <a:t>)</a:t>
            </a:r>
          </a:p>
        </p:txBody>
      </p:sp>
      <p:pic>
        <p:nvPicPr>
          <p:cNvPr id="4" name="音频 3">
            <a:hlinkClick r:id="" action="ppaction://media"/>
            <a:extLst>
              <a:ext uri="{FF2B5EF4-FFF2-40B4-BE49-F238E27FC236}">
                <a16:creationId xmlns:a16="http://schemas.microsoft.com/office/drawing/2014/main" id="{454CBF30-C86E-3445-9C2B-97B3656198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668867026"/>
      </p:ext>
    </p:extLst>
  </p:cSld>
  <p:clrMapOvr>
    <a:masterClrMapping/>
  </p:clrMapOvr>
  <mc:AlternateContent xmlns:mc="http://schemas.openxmlformats.org/markup-compatibility/2006">
    <mc:Choice xmlns:p14="http://schemas.microsoft.com/office/powerpoint/2010/main" Requires="p14">
      <p:transition spd="slow" p14:dur="2000" advTm="36028"/>
    </mc:Choice>
    <mc:Fallback>
      <p:transition spd="slow" advTm="36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一次插入操作的代价</a:t>
            </a:r>
          </a:p>
        </p:txBody>
      </p:sp>
      <p:sp>
        <p:nvSpPr>
          <p:cNvPr id="3" name="内容占位符 2"/>
          <p:cNvSpPr>
            <a:spLocks noGrp="1"/>
          </p:cNvSpPr>
          <p:nvPr>
            <p:ph idx="1"/>
          </p:nvPr>
        </p:nvSpPr>
        <p:spPr/>
        <p:txBody>
          <a:bodyPr/>
          <a:lstStyle/>
          <a:p>
            <a:r>
              <a:rPr lang="zh-CN" altLang="en-US" sz="2400" dirty="0"/>
              <a:t>简单分析，一次插入操作的代价为</a:t>
            </a:r>
            <a:r>
              <a:rPr lang="en-US" altLang="zh-CN" sz="2400" b="1" i="1" dirty="0">
                <a:solidFill>
                  <a:srgbClr val="3C8C93"/>
                </a:solidFill>
              </a:rPr>
              <a:t>O</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lvl="1"/>
            <a:r>
              <a:rPr lang="zh-CN" altLang="en-US" sz="2000" dirty="0"/>
              <a:t>于是</a:t>
            </a:r>
            <a:r>
              <a:rPr lang="en-US" altLang="zh-CN" sz="2000" b="1" i="1" dirty="0"/>
              <a:t>n</a:t>
            </a:r>
            <a:r>
              <a:rPr lang="zh-CN" altLang="en-US" sz="2000" dirty="0"/>
              <a:t>次插入操作总代价为</a:t>
            </a:r>
            <a:r>
              <a:rPr lang="en-US" altLang="zh-CN" sz="2000" b="1" i="1" dirty="0">
                <a:solidFill>
                  <a:srgbClr val="3C8C93"/>
                </a:solidFill>
              </a:rPr>
              <a:t>O</a:t>
            </a:r>
            <a:r>
              <a:rPr lang="en-US" altLang="zh-CN" sz="2000" b="1" dirty="0">
                <a:solidFill>
                  <a:srgbClr val="3C8C93"/>
                </a:solidFill>
              </a:rPr>
              <a:t>(</a:t>
            </a:r>
            <a:r>
              <a:rPr lang="en-US" altLang="zh-CN" sz="2000" b="1" i="1" dirty="0">
                <a:solidFill>
                  <a:srgbClr val="3C8C93"/>
                </a:solidFill>
              </a:rPr>
              <a:t>n</a:t>
            </a:r>
            <a:r>
              <a:rPr lang="en-US" altLang="zh-CN" sz="2000" b="1" baseline="30000" dirty="0">
                <a:solidFill>
                  <a:srgbClr val="3C8C93"/>
                </a:solidFill>
              </a:rPr>
              <a:t>2</a:t>
            </a:r>
            <a:r>
              <a:rPr lang="en-US" altLang="zh-CN" sz="2000" b="1" dirty="0">
                <a:solidFill>
                  <a:srgbClr val="3C8C93"/>
                </a:solidFill>
              </a:rPr>
              <a:t>)</a:t>
            </a:r>
          </a:p>
          <a:p>
            <a:r>
              <a:rPr lang="zh-CN" altLang="en-US" sz="2400" dirty="0"/>
              <a:t>聚集分析，一次插入操作的代价为</a:t>
            </a:r>
            <a:endParaRPr lang="en-US" altLang="zh-CN" sz="2400" dirty="0"/>
          </a:p>
          <a:p>
            <a:pPr lvl="1"/>
            <a:r>
              <a:rPr lang="zh-CN" altLang="en-US" sz="2400" dirty="0"/>
              <a:t>当</a:t>
            </a:r>
            <a:r>
              <a:rPr lang="en-US" altLang="zh-CN" sz="2400" b="1" i="1" dirty="0">
                <a:solidFill>
                  <a:srgbClr val="3C8C93"/>
                </a:solidFill>
              </a:rPr>
              <a:t>i</a:t>
            </a:r>
            <a:r>
              <a:rPr lang="en-US" altLang="zh-CN" sz="2400" b="1" dirty="0">
                <a:solidFill>
                  <a:srgbClr val="3C8C93"/>
                </a:solidFill>
              </a:rPr>
              <a:t>-1</a:t>
            </a:r>
            <a:r>
              <a:rPr lang="zh-CN" altLang="en-US" sz="2400" dirty="0"/>
              <a:t>是</a:t>
            </a:r>
            <a:r>
              <a:rPr lang="en-US" altLang="zh-CN" sz="2400" b="1" dirty="0">
                <a:solidFill>
                  <a:srgbClr val="3C8C93"/>
                </a:solidFill>
              </a:rPr>
              <a:t>2</a:t>
            </a:r>
            <a:r>
              <a:rPr lang="zh-CN" altLang="en-US" sz="2400" dirty="0"/>
              <a:t>的幂时：</a:t>
            </a:r>
            <a:r>
              <a:rPr lang="en-US" altLang="zh-CN" sz="2400" i="1" dirty="0"/>
              <a:t> </a:t>
            </a:r>
            <a:r>
              <a:rPr lang="en-US" altLang="zh-CN" sz="2400" b="1" i="1" dirty="0">
                <a:solidFill>
                  <a:srgbClr val="3C8C93"/>
                </a:solidFill>
              </a:rPr>
              <a:t>c</a:t>
            </a:r>
            <a:r>
              <a:rPr lang="en-US" altLang="zh-CN" sz="2400" b="1" i="1" baseline="-25000" dirty="0">
                <a:solidFill>
                  <a:srgbClr val="3C8C93"/>
                </a:solidFill>
              </a:rPr>
              <a:t>i </a:t>
            </a:r>
            <a:r>
              <a:rPr lang="en-US" altLang="zh-CN" sz="2400" b="1" dirty="0">
                <a:solidFill>
                  <a:srgbClr val="3C8C93"/>
                </a:solidFill>
              </a:rPr>
              <a:t>=</a:t>
            </a:r>
            <a:r>
              <a:rPr lang="zh-CN" altLang="en-US" sz="2400" b="1" dirty="0">
                <a:solidFill>
                  <a:srgbClr val="3C8C93"/>
                </a:solidFill>
              </a:rPr>
              <a:t> </a:t>
            </a:r>
            <a:r>
              <a:rPr lang="en-US" altLang="zh-CN" sz="2400" b="1" i="1" dirty="0" err="1">
                <a:solidFill>
                  <a:srgbClr val="3C8C93"/>
                </a:solidFill>
              </a:rPr>
              <a:t>i</a:t>
            </a:r>
            <a:endParaRPr lang="en-US" altLang="zh-CN" sz="2400" b="1" i="1" dirty="0">
              <a:solidFill>
                <a:srgbClr val="3C8C93"/>
              </a:solidFill>
            </a:endParaRPr>
          </a:p>
          <a:p>
            <a:pPr lvl="1"/>
            <a:r>
              <a:rPr lang="zh-CN" altLang="en-US" sz="2400" dirty="0"/>
              <a:t>其他时候：</a:t>
            </a:r>
            <a:r>
              <a:rPr lang="en-US" altLang="zh-CN" sz="2400" i="1" dirty="0"/>
              <a:t> </a:t>
            </a:r>
            <a:r>
              <a:rPr lang="en-US" altLang="zh-CN" sz="2400" b="1" i="1" dirty="0">
                <a:solidFill>
                  <a:srgbClr val="3C8C93"/>
                </a:solidFill>
              </a:rPr>
              <a:t>c</a:t>
            </a:r>
            <a:r>
              <a:rPr lang="en-US" altLang="zh-CN" sz="2400" b="1" i="1" baseline="-25000" dirty="0">
                <a:solidFill>
                  <a:srgbClr val="3C8C93"/>
                </a:solidFill>
              </a:rPr>
              <a:t>i </a:t>
            </a:r>
            <a:r>
              <a:rPr lang="en-US" altLang="zh-CN" sz="2400" b="1" dirty="0">
                <a:solidFill>
                  <a:srgbClr val="3C8C93"/>
                </a:solidFill>
              </a:rPr>
              <a:t>=</a:t>
            </a:r>
            <a:r>
              <a:rPr lang="zh-CN" altLang="en-US" sz="2400" b="1" dirty="0">
                <a:solidFill>
                  <a:srgbClr val="3C8C93"/>
                </a:solidFill>
              </a:rPr>
              <a:t> </a:t>
            </a:r>
            <a:r>
              <a:rPr lang="en-US" altLang="zh-CN" sz="2400" b="1" dirty="0">
                <a:solidFill>
                  <a:srgbClr val="3C8C93"/>
                </a:solidFill>
              </a:rPr>
              <a:t>1</a:t>
            </a:r>
          </a:p>
          <a:p>
            <a:pPr lvl="1">
              <a:lnSpc>
                <a:spcPct val="150000"/>
              </a:lnSpc>
            </a:pPr>
            <a:r>
              <a:rPr lang="zh-CN" altLang="en-US" sz="2400" dirty="0"/>
              <a:t>总代价</a:t>
            </a:r>
            <a:endParaRPr lang="en-US" altLang="zh-CN" sz="2400" dirty="0"/>
          </a:p>
          <a:p>
            <a:pPr lvl="1">
              <a:lnSpc>
                <a:spcPct val="150000"/>
              </a:lnSpc>
            </a:pPr>
            <a:r>
              <a:rPr lang="zh-CN" altLang="en-US" sz="2400" dirty="0"/>
              <a:t>平摊代价为</a:t>
            </a:r>
            <a:r>
              <a:rPr lang="en-US" altLang="zh-CN" sz="2400" b="1" dirty="0">
                <a:solidFill>
                  <a:srgbClr val="3C8C93"/>
                </a:solidFill>
              </a:rPr>
              <a:t>3</a:t>
            </a:r>
            <a:r>
              <a:rPr lang="en-US" altLang="zh-CN" sz="2400" b="1" i="1" dirty="0">
                <a:solidFill>
                  <a:srgbClr val="3C8C93"/>
                </a:solidFill>
              </a:rPr>
              <a:t>n</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 =</a:t>
            </a:r>
            <a:r>
              <a:rPr lang="zh-CN" altLang="en-US" sz="2400" b="1" dirty="0">
                <a:solidFill>
                  <a:srgbClr val="3C8C93"/>
                </a:solidFill>
              </a:rPr>
              <a:t> </a:t>
            </a:r>
            <a:r>
              <a:rPr lang="en-US" altLang="zh-CN" sz="2400" b="1" dirty="0">
                <a:solidFill>
                  <a:srgbClr val="3C8C93"/>
                </a:solidFill>
              </a:rPr>
              <a:t>3</a:t>
            </a:r>
          </a:p>
        </p:txBody>
      </p:sp>
      <p:graphicFrame>
        <p:nvGraphicFramePr>
          <p:cNvPr id="83972" name="Object 4"/>
          <p:cNvGraphicFramePr>
            <a:graphicFrameLocks noChangeAspect="1"/>
          </p:cNvGraphicFramePr>
          <p:nvPr>
            <p:extLst/>
          </p:nvPr>
        </p:nvGraphicFramePr>
        <p:xfrm>
          <a:off x="2717800" y="3759200"/>
          <a:ext cx="4592638" cy="685800"/>
        </p:xfrm>
        <a:graphic>
          <a:graphicData uri="http://schemas.openxmlformats.org/presentationml/2006/ole">
            <mc:AlternateContent xmlns:mc="http://schemas.openxmlformats.org/markup-compatibility/2006">
              <mc:Choice xmlns:v="urn:schemas-microsoft-com:vml" Requires="v">
                <p:oleObj spid="_x0000_s214033" name="公式" r:id="rId6" imgW="2298700" imgH="342900" progId="Equation.3">
                  <p:embed/>
                </p:oleObj>
              </mc:Choice>
              <mc:Fallback>
                <p:oleObj name="公式" r:id="rId6" imgW="2298700" imgH="342900" progId="Equation.3">
                  <p:embed/>
                  <p:pic>
                    <p:nvPicPr>
                      <p:cNvPr id="83972" name="Object 4"/>
                      <p:cNvPicPr>
                        <a:picLocks noChangeAspect="1" noChangeArrowheads="1"/>
                      </p:cNvPicPr>
                      <p:nvPr/>
                    </p:nvPicPr>
                    <p:blipFill>
                      <a:blip r:embed="rId7"/>
                      <a:srcRect/>
                      <a:stretch>
                        <a:fillRect/>
                      </a:stretch>
                    </p:blipFill>
                    <p:spPr bwMode="auto">
                      <a:xfrm>
                        <a:off x="2717800" y="3759200"/>
                        <a:ext cx="4592638" cy="685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4" name="音频 3">
            <a:hlinkClick r:id="" action="ppaction://media"/>
            <a:extLst>
              <a:ext uri="{FF2B5EF4-FFF2-40B4-BE49-F238E27FC236}">
                <a16:creationId xmlns:a16="http://schemas.microsoft.com/office/drawing/2014/main" id="{FBDC090A-E410-1243-8DEE-8C5B21CFFC7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30420724"/>
      </p:ext>
    </p:extLst>
  </p:cSld>
  <p:clrMapOvr>
    <a:masterClrMapping/>
  </p:clrMapOvr>
  <mc:AlternateContent xmlns:mc="http://schemas.openxmlformats.org/markup-compatibility/2006">
    <mc:Choice xmlns:p14="http://schemas.microsoft.com/office/powerpoint/2010/main" Requires="p14">
      <p:transition spd="slow" p14:dur="2000" advTm="61200"/>
    </mc:Choice>
    <mc:Fallback>
      <p:transition spd="slow" advTm="61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一次插入操作的代价</a:t>
            </a:r>
          </a:p>
        </p:txBody>
      </p:sp>
      <p:sp>
        <p:nvSpPr>
          <p:cNvPr id="3" name="内容占位符 2"/>
          <p:cNvSpPr>
            <a:spLocks noGrp="1"/>
          </p:cNvSpPr>
          <p:nvPr>
            <p:ph idx="1"/>
          </p:nvPr>
        </p:nvSpPr>
        <p:spPr/>
        <p:txBody>
          <a:bodyPr/>
          <a:lstStyle/>
          <a:p>
            <a:r>
              <a:rPr lang="zh-CN" altLang="en-US" sz="2400" dirty="0"/>
              <a:t>简单分析，一次插入操作的代价为</a:t>
            </a:r>
            <a:r>
              <a:rPr lang="en-US" altLang="zh-CN" sz="2400" b="1" i="1" dirty="0">
                <a:solidFill>
                  <a:srgbClr val="3C8C93"/>
                </a:solidFill>
              </a:rPr>
              <a:t>O</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lvl="1"/>
            <a:r>
              <a:rPr lang="zh-CN" altLang="en-US" sz="2000" dirty="0"/>
              <a:t>于是</a:t>
            </a:r>
            <a:r>
              <a:rPr lang="en-US" altLang="zh-CN" sz="2000" b="1" i="1" dirty="0"/>
              <a:t>n</a:t>
            </a:r>
            <a:r>
              <a:rPr lang="zh-CN" altLang="en-US" sz="2000" dirty="0"/>
              <a:t>次插入操作总代价为</a:t>
            </a:r>
            <a:r>
              <a:rPr lang="en-US" altLang="zh-CN" sz="2000" b="1" i="1" dirty="0">
                <a:solidFill>
                  <a:srgbClr val="3C8C93"/>
                </a:solidFill>
              </a:rPr>
              <a:t>O</a:t>
            </a:r>
            <a:r>
              <a:rPr lang="en-US" altLang="zh-CN" sz="2000" b="1" dirty="0">
                <a:solidFill>
                  <a:srgbClr val="3C8C93"/>
                </a:solidFill>
              </a:rPr>
              <a:t>(</a:t>
            </a:r>
            <a:r>
              <a:rPr lang="en-US" altLang="zh-CN" sz="2000" b="1" i="1" dirty="0">
                <a:solidFill>
                  <a:srgbClr val="3C8C93"/>
                </a:solidFill>
              </a:rPr>
              <a:t>n</a:t>
            </a:r>
            <a:r>
              <a:rPr lang="en-US" altLang="zh-CN" sz="2000" b="1" baseline="30000" dirty="0">
                <a:solidFill>
                  <a:srgbClr val="3C8C93"/>
                </a:solidFill>
              </a:rPr>
              <a:t>2</a:t>
            </a:r>
            <a:r>
              <a:rPr lang="en-US" altLang="zh-CN" sz="2000" b="1" dirty="0">
                <a:solidFill>
                  <a:srgbClr val="3C8C93"/>
                </a:solidFill>
              </a:rPr>
              <a:t>)</a:t>
            </a:r>
          </a:p>
          <a:p>
            <a:r>
              <a:rPr lang="zh-CN" altLang="en-US" sz="2400" dirty="0"/>
              <a:t>聚集分析，一次插入操作的代价为</a:t>
            </a:r>
            <a:endParaRPr lang="en-US" altLang="zh-CN" sz="2400" dirty="0"/>
          </a:p>
          <a:p>
            <a:pPr lvl="1"/>
            <a:r>
              <a:rPr lang="zh-CN" altLang="en-US" sz="2400" dirty="0"/>
              <a:t>当</a:t>
            </a:r>
            <a:r>
              <a:rPr lang="en-US" altLang="zh-CN" sz="2400" b="1" i="1" dirty="0">
                <a:solidFill>
                  <a:srgbClr val="3C8C93"/>
                </a:solidFill>
              </a:rPr>
              <a:t>i</a:t>
            </a:r>
            <a:r>
              <a:rPr lang="en-US" altLang="zh-CN" sz="2400" b="1" dirty="0">
                <a:solidFill>
                  <a:srgbClr val="3C8C93"/>
                </a:solidFill>
              </a:rPr>
              <a:t>-1</a:t>
            </a:r>
            <a:r>
              <a:rPr lang="zh-CN" altLang="en-US" sz="2400" dirty="0"/>
              <a:t>是</a:t>
            </a:r>
            <a:r>
              <a:rPr lang="en-US" altLang="zh-CN" sz="2400" b="1" dirty="0">
                <a:solidFill>
                  <a:srgbClr val="3C8C93"/>
                </a:solidFill>
              </a:rPr>
              <a:t>2</a:t>
            </a:r>
            <a:r>
              <a:rPr lang="zh-CN" altLang="en-US" sz="2400" dirty="0"/>
              <a:t>的幂时：</a:t>
            </a:r>
            <a:r>
              <a:rPr lang="en-US" altLang="zh-CN" sz="2400" i="1" dirty="0"/>
              <a:t> </a:t>
            </a:r>
            <a:r>
              <a:rPr lang="en-US" altLang="zh-CN" sz="2400" b="1" i="1" dirty="0">
                <a:solidFill>
                  <a:srgbClr val="3C8C93"/>
                </a:solidFill>
              </a:rPr>
              <a:t>c</a:t>
            </a:r>
            <a:r>
              <a:rPr lang="en-US" altLang="zh-CN" sz="2400" b="1" i="1" baseline="-25000" dirty="0">
                <a:solidFill>
                  <a:srgbClr val="3C8C93"/>
                </a:solidFill>
              </a:rPr>
              <a:t>i </a:t>
            </a:r>
            <a:r>
              <a:rPr lang="en-US" altLang="zh-CN" sz="2400" b="1" dirty="0">
                <a:solidFill>
                  <a:srgbClr val="3C8C93"/>
                </a:solidFill>
              </a:rPr>
              <a:t>=</a:t>
            </a:r>
            <a:r>
              <a:rPr lang="zh-CN" altLang="en-US" sz="2400" b="1" dirty="0">
                <a:solidFill>
                  <a:srgbClr val="3C8C93"/>
                </a:solidFill>
              </a:rPr>
              <a:t> </a:t>
            </a:r>
            <a:r>
              <a:rPr lang="en-US" altLang="zh-CN" sz="2400" b="1" i="1" dirty="0" err="1">
                <a:solidFill>
                  <a:srgbClr val="3C8C93"/>
                </a:solidFill>
              </a:rPr>
              <a:t>i</a:t>
            </a:r>
            <a:endParaRPr lang="en-US" altLang="zh-CN" sz="2400" b="1" i="1" dirty="0">
              <a:solidFill>
                <a:srgbClr val="3C8C93"/>
              </a:solidFill>
            </a:endParaRPr>
          </a:p>
          <a:p>
            <a:pPr lvl="1"/>
            <a:r>
              <a:rPr lang="zh-CN" altLang="en-US" sz="2400" dirty="0"/>
              <a:t>其他时候：</a:t>
            </a:r>
            <a:r>
              <a:rPr lang="en-US" altLang="zh-CN" sz="2400" i="1" dirty="0"/>
              <a:t> </a:t>
            </a:r>
            <a:r>
              <a:rPr lang="en-US" altLang="zh-CN" sz="2400" b="1" i="1" dirty="0">
                <a:solidFill>
                  <a:srgbClr val="3C8C93"/>
                </a:solidFill>
              </a:rPr>
              <a:t>c</a:t>
            </a:r>
            <a:r>
              <a:rPr lang="en-US" altLang="zh-CN" sz="2400" b="1" i="1" baseline="-25000" dirty="0">
                <a:solidFill>
                  <a:srgbClr val="3C8C93"/>
                </a:solidFill>
              </a:rPr>
              <a:t>i </a:t>
            </a:r>
            <a:r>
              <a:rPr lang="en-US" altLang="zh-CN" sz="2400" b="1" dirty="0">
                <a:solidFill>
                  <a:srgbClr val="3C8C93"/>
                </a:solidFill>
              </a:rPr>
              <a:t>=</a:t>
            </a:r>
            <a:r>
              <a:rPr lang="zh-CN" altLang="en-US" sz="2400" b="1" dirty="0">
                <a:solidFill>
                  <a:srgbClr val="3C8C93"/>
                </a:solidFill>
              </a:rPr>
              <a:t> </a:t>
            </a:r>
            <a:r>
              <a:rPr lang="en-US" altLang="zh-CN" sz="2400" b="1" dirty="0">
                <a:solidFill>
                  <a:srgbClr val="3C8C93"/>
                </a:solidFill>
              </a:rPr>
              <a:t>1</a:t>
            </a:r>
          </a:p>
          <a:p>
            <a:pPr lvl="1">
              <a:lnSpc>
                <a:spcPct val="150000"/>
              </a:lnSpc>
            </a:pPr>
            <a:r>
              <a:rPr lang="zh-CN" altLang="en-US" sz="2400" dirty="0"/>
              <a:t>总代价</a:t>
            </a:r>
            <a:endParaRPr lang="en-US" altLang="zh-CN" sz="2400" dirty="0"/>
          </a:p>
          <a:p>
            <a:pPr lvl="1">
              <a:lnSpc>
                <a:spcPct val="150000"/>
              </a:lnSpc>
            </a:pPr>
            <a:r>
              <a:rPr lang="zh-CN" altLang="en-US" sz="2400" dirty="0"/>
              <a:t>平摊代价为</a:t>
            </a:r>
            <a:r>
              <a:rPr lang="en-US" altLang="zh-CN" sz="2400" b="1" dirty="0">
                <a:solidFill>
                  <a:srgbClr val="3C8C93"/>
                </a:solidFill>
              </a:rPr>
              <a:t>3</a:t>
            </a:r>
            <a:r>
              <a:rPr lang="en-US" altLang="zh-CN" sz="2400" b="1" i="1" dirty="0">
                <a:solidFill>
                  <a:srgbClr val="3C8C93"/>
                </a:solidFill>
              </a:rPr>
              <a:t>n</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 =</a:t>
            </a:r>
            <a:r>
              <a:rPr lang="zh-CN" altLang="en-US" sz="2400" b="1" dirty="0">
                <a:solidFill>
                  <a:srgbClr val="3C8C93"/>
                </a:solidFill>
              </a:rPr>
              <a:t> </a:t>
            </a:r>
            <a:r>
              <a:rPr lang="en-US" altLang="zh-CN" sz="2400" b="1" dirty="0">
                <a:solidFill>
                  <a:srgbClr val="3C8C93"/>
                </a:solidFill>
              </a:rPr>
              <a:t>3</a:t>
            </a:r>
          </a:p>
          <a:p>
            <a:r>
              <a:rPr lang="zh-CN" altLang="en-US" sz="2400" dirty="0"/>
              <a:t>记账法，插入收费</a:t>
            </a:r>
            <a:r>
              <a:rPr lang="en-US" altLang="zh-CN" sz="2400" b="1" dirty="0">
                <a:solidFill>
                  <a:srgbClr val="3C8C93"/>
                </a:solidFill>
              </a:rPr>
              <a:t>3</a:t>
            </a:r>
            <a:r>
              <a:rPr lang="zh-CN" altLang="en-US" sz="2400" dirty="0"/>
              <a:t>，其中</a:t>
            </a:r>
            <a:r>
              <a:rPr lang="en-US" altLang="zh-CN" sz="2400" b="1" dirty="0">
                <a:solidFill>
                  <a:srgbClr val="3C8C93"/>
                </a:solidFill>
              </a:rPr>
              <a:t>2</a:t>
            </a:r>
            <a:r>
              <a:rPr lang="zh-CN" altLang="en-US" sz="2400" dirty="0"/>
              <a:t>元钱分别赋给表中最后插入的对象和一个已经没有存款的对象</a:t>
            </a:r>
            <a:endParaRPr lang="en-US" altLang="zh-CN" sz="2400" dirty="0"/>
          </a:p>
          <a:p>
            <a:pPr lvl="1">
              <a:buNone/>
            </a:pPr>
            <a:r>
              <a:rPr lang="zh-CN" altLang="en-US" sz="2400" i="1" dirty="0"/>
              <a:t>当需要扩张表时，每个对象被复制一次，恰好用完存款</a:t>
            </a:r>
          </a:p>
        </p:txBody>
      </p:sp>
      <p:graphicFrame>
        <p:nvGraphicFramePr>
          <p:cNvPr id="83972" name="Object 4"/>
          <p:cNvGraphicFramePr>
            <a:graphicFrameLocks noChangeAspect="1"/>
          </p:cNvGraphicFramePr>
          <p:nvPr>
            <p:extLst/>
          </p:nvPr>
        </p:nvGraphicFramePr>
        <p:xfrm>
          <a:off x="2717800" y="3759200"/>
          <a:ext cx="4592638" cy="685800"/>
        </p:xfrm>
        <a:graphic>
          <a:graphicData uri="http://schemas.openxmlformats.org/presentationml/2006/ole">
            <mc:AlternateContent xmlns:mc="http://schemas.openxmlformats.org/markup-compatibility/2006">
              <mc:Choice xmlns:v="urn:schemas-microsoft-com:vml" Requires="v">
                <p:oleObj spid="_x0000_s215057" name="公式" r:id="rId6" imgW="2298700" imgH="342900" progId="Equation.3">
                  <p:embed/>
                </p:oleObj>
              </mc:Choice>
              <mc:Fallback>
                <p:oleObj name="公式" r:id="rId6" imgW="2298700" imgH="342900" progId="Equation.3">
                  <p:embed/>
                  <p:pic>
                    <p:nvPicPr>
                      <p:cNvPr id="83972" name="Object 4"/>
                      <p:cNvPicPr>
                        <a:picLocks noChangeAspect="1" noChangeArrowheads="1"/>
                      </p:cNvPicPr>
                      <p:nvPr/>
                    </p:nvPicPr>
                    <p:blipFill>
                      <a:blip r:embed="rId7"/>
                      <a:srcRect/>
                      <a:stretch>
                        <a:fillRect/>
                      </a:stretch>
                    </p:blipFill>
                    <p:spPr bwMode="auto">
                      <a:xfrm>
                        <a:off x="2717800" y="3759200"/>
                        <a:ext cx="4592638" cy="685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4" name="音频 3">
            <a:hlinkClick r:id="" action="ppaction://media"/>
            <a:extLst>
              <a:ext uri="{FF2B5EF4-FFF2-40B4-BE49-F238E27FC236}">
                <a16:creationId xmlns:a16="http://schemas.microsoft.com/office/drawing/2014/main" id="{C8A547F4-0CA7-DA40-8B48-33D84F6792D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618820905"/>
      </p:ext>
    </p:extLst>
  </p:cSld>
  <p:clrMapOvr>
    <a:masterClrMapping/>
  </p:clrMapOvr>
  <mc:AlternateContent xmlns:mc="http://schemas.openxmlformats.org/markup-compatibility/2006">
    <mc:Choice xmlns:p14="http://schemas.microsoft.com/office/powerpoint/2010/main" Requires="p14">
      <p:transition spd="slow" p14:dur="2000" advTm="66327"/>
    </mc:Choice>
    <mc:Fallback>
      <p:transition spd="slow" advTm="66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表扩张时插入操作的平摊代价</a:t>
            </a:r>
          </a:p>
        </p:txBody>
      </p:sp>
      <p:sp>
        <p:nvSpPr>
          <p:cNvPr id="3" name="内容占位符 2"/>
          <p:cNvSpPr>
            <a:spLocks noGrp="1"/>
          </p:cNvSpPr>
          <p:nvPr>
            <p:ph idx="1"/>
          </p:nvPr>
        </p:nvSpPr>
        <p:spPr/>
        <p:txBody>
          <a:bodyPr/>
          <a:lstStyle/>
          <a:p>
            <a:pPr>
              <a:lnSpc>
                <a:spcPct val="110000"/>
              </a:lnSpc>
            </a:pPr>
            <a:r>
              <a:rPr lang="zh-CN" altLang="en-US" sz="2400" dirty="0"/>
              <a:t>势函数：</a:t>
            </a:r>
            <a:r>
              <a:rPr lang="en-US" altLang="zh-CN" sz="2400" dirty="0"/>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 = 2</a:t>
            </a:r>
            <a:r>
              <a:rPr lang="en-US" altLang="zh-CN" sz="2400" b="1" i="1" dirty="0">
                <a:solidFill>
                  <a:srgbClr val="3C8C93"/>
                </a:solidFill>
              </a:rPr>
              <a:t>num</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 - </a:t>
            </a:r>
            <a:r>
              <a:rPr lang="en-US" altLang="zh-CN" sz="2400" b="1" i="1" dirty="0">
                <a:solidFill>
                  <a:srgbClr val="3C8C93"/>
                </a:solidFill>
              </a:rPr>
              <a:t>size</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a:t>
            </a:r>
          </a:p>
          <a:p>
            <a:pPr>
              <a:lnSpc>
                <a:spcPct val="110000"/>
              </a:lnSpc>
            </a:pPr>
            <a:r>
              <a:rPr lang="zh-CN" altLang="en-US" sz="2400" dirty="0"/>
              <a:t>当第</a:t>
            </a:r>
            <a:r>
              <a:rPr lang="en-US" altLang="zh-CN" sz="2400" b="1" i="1" dirty="0" err="1">
                <a:solidFill>
                  <a:srgbClr val="3C8C93"/>
                </a:solidFill>
              </a:rPr>
              <a:t>i</a:t>
            </a:r>
            <a:r>
              <a:rPr lang="zh-CN" altLang="en-US" sz="2400" dirty="0"/>
              <a:t>个操作不触发表扩张，则</a:t>
            </a:r>
            <a:br>
              <a:rPr lang="en-US" altLang="zh-CN" sz="2400" dirty="0"/>
            </a:br>
            <a:r>
              <a:rPr lang="it-IT" sz="2400" b="1" i="1" dirty="0">
                <a:solidFill>
                  <a:srgbClr val="3C8C93"/>
                </a:solidFill>
              </a:rPr>
              <a:t>a</a:t>
            </a:r>
            <a:r>
              <a:rPr lang="it-IT" sz="2400" b="1" i="1" baseline="-25000" dirty="0">
                <a:solidFill>
                  <a:srgbClr val="3C8C93"/>
                </a:solidFill>
              </a:rPr>
              <a:t>i</a:t>
            </a:r>
            <a:r>
              <a:rPr lang="it-IT" sz="2400" b="1" dirty="0">
                <a:solidFill>
                  <a:srgbClr val="3C8C93"/>
                </a:solidFill>
              </a:rPr>
              <a:t> = </a:t>
            </a:r>
            <a:r>
              <a:rPr lang="it-IT" sz="2400" b="1" i="1" dirty="0">
                <a:solidFill>
                  <a:srgbClr val="3C8C93"/>
                </a:solidFill>
              </a:rPr>
              <a:t>c</a:t>
            </a:r>
            <a:r>
              <a:rPr lang="it-IT" sz="2400" b="1" i="1" baseline="-25000" dirty="0">
                <a:solidFill>
                  <a:srgbClr val="3C8C93"/>
                </a:solidFill>
              </a:rPr>
              <a:t>i</a:t>
            </a:r>
            <a:r>
              <a:rPr lang="it-IT" sz="2400" b="1" dirty="0">
                <a:solidFill>
                  <a:srgbClr val="3C8C93"/>
                </a:solidFill>
              </a:rPr>
              <a:t> + </a:t>
            </a:r>
            <a:r>
              <a:rPr lang="it-IT" sz="2400" b="1" dirty="0" err="1">
                <a:solidFill>
                  <a:srgbClr val="3C8C93"/>
                </a:solidFill>
              </a:rPr>
              <a:t>Φ</a:t>
            </a:r>
            <a:r>
              <a:rPr lang="it-IT" sz="2400" b="1" i="1" baseline="-25000" dirty="0" err="1">
                <a:solidFill>
                  <a:srgbClr val="3C8C93"/>
                </a:solidFill>
              </a:rPr>
              <a:t>i</a:t>
            </a:r>
            <a:r>
              <a:rPr lang="it-IT" sz="2400" b="1" dirty="0">
                <a:solidFill>
                  <a:srgbClr val="3C8C93"/>
                </a:solidFill>
              </a:rPr>
              <a:t> - Φ</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a:t>
            </a:r>
            <a:br>
              <a:rPr lang="it-IT" sz="2400" b="1" dirty="0">
                <a:solidFill>
                  <a:srgbClr val="3C8C93"/>
                </a:solidFill>
              </a:rPr>
            </a:br>
            <a:r>
              <a:rPr lang="it-IT" sz="2400" b="1" dirty="0">
                <a:solidFill>
                  <a:srgbClr val="3C8C93"/>
                </a:solidFill>
              </a:rPr>
              <a:t>    = 1 + (2 ·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 - (2 · </a:t>
            </a:r>
            <a:r>
              <a:rPr lang="it-IT" sz="2400" b="1" i="1" dirty="0">
                <a:solidFill>
                  <a:srgbClr val="3C8C93"/>
                </a:solidFill>
              </a:rPr>
              <a:t>num</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 </a:t>
            </a:r>
            <a:r>
              <a:rPr lang="it-IT" sz="2400" b="1" i="1" dirty="0">
                <a:solidFill>
                  <a:srgbClr val="3C8C93"/>
                </a:solidFill>
              </a:rPr>
              <a:t>size</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a:t>
            </a:r>
            <a:br>
              <a:rPr lang="it-IT" sz="2400" b="1" dirty="0">
                <a:solidFill>
                  <a:srgbClr val="3C8C93"/>
                </a:solidFill>
              </a:rPr>
            </a:br>
            <a:r>
              <a:rPr lang="it-IT" sz="2400" b="1" dirty="0">
                <a:solidFill>
                  <a:srgbClr val="3C8C93"/>
                </a:solidFill>
              </a:rPr>
              <a:t>    = 1 + (2 ·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 - (2(</a:t>
            </a:r>
            <a:r>
              <a:rPr lang="it-IT" sz="2400" b="1" i="1" dirty="0">
                <a:solidFill>
                  <a:srgbClr val="3C8C93"/>
                </a:solidFill>
              </a:rPr>
              <a:t>num</a:t>
            </a:r>
            <a:r>
              <a:rPr lang="it-IT" sz="2400" b="1" i="1" baseline="-25000" dirty="0">
                <a:solidFill>
                  <a:srgbClr val="3C8C93"/>
                </a:solidFill>
              </a:rPr>
              <a:t>i</a:t>
            </a:r>
            <a:r>
              <a:rPr lang="it-IT" sz="2400" b="1" baseline="-25000" dirty="0">
                <a:solidFill>
                  <a:srgbClr val="3C8C93"/>
                </a:solidFill>
              </a:rPr>
              <a:t>  </a:t>
            </a:r>
            <a:r>
              <a:rPr lang="it-IT" sz="2400" b="1" dirty="0">
                <a:solidFill>
                  <a:srgbClr val="3C8C93"/>
                </a:solidFill>
              </a:rPr>
              <a:t>- 1) -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a:t>
            </a:r>
            <a:br>
              <a:rPr lang="it-IT" sz="2400" b="1" dirty="0">
                <a:solidFill>
                  <a:srgbClr val="3C8C93"/>
                </a:solidFill>
              </a:rPr>
            </a:br>
            <a:r>
              <a:rPr lang="it-IT" sz="2400" b="1" dirty="0">
                <a:solidFill>
                  <a:srgbClr val="3C8C93"/>
                </a:solidFill>
              </a:rPr>
              <a:t>    = 3</a:t>
            </a:r>
          </a:p>
        </p:txBody>
      </p:sp>
      <p:pic>
        <p:nvPicPr>
          <p:cNvPr id="4" name="音频 3">
            <a:hlinkClick r:id="" action="ppaction://media"/>
            <a:extLst>
              <a:ext uri="{FF2B5EF4-FFF2-40B4-BE49-F238E27FC236}">
                <a16:creationId xmlns:a16="http://schemas.microsoft.com/office/drawing/2014/main" id="{6F49923C-89EB-874B-99FC-D07058ECFD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209379090"/>
      </p:ext>
    </p:extLst>
  </p:cSld>
  <p:clrMapOvr>
    <a:masterClrMapping/>
  </p:clrMapOvr>
  <mc:AlternateContent xmlns:mc="http://schemas.openxmlformats.org/markup-compatibility/2006">
    <mc:Choice xmlns:p14="http://schemas.microsoft.com/office/powerpoint/2010/main" Requires="p14">
      <p:transition spd="slow" p14:dur="2000" advTm="99997"/>
    </mc:Choice>
    <mc:Fallback>
      <p:transition spd="slow" advTm="9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表扩张时插入操作的平摊代价</a:t>
            </a:r>
          </a:p>
        </p:txBody>
      </p:sp>
      <p:sp>
        <p:nvSpPr>
          <p:cNvPr id="3" name="内容占位符 2"/>
          <p:cNvSpPr>
            <a:spLocks noGrp="1"/>
          </p:cNvSpPr>
          <p:nvPr>
            <p:ph idx="1"/>
          </p:nvPr>
        </p:nvSpPr>
        <p:spPr/>
        <p:txBody>
          <a:bodyPr/>
          <a:lstStyle/>
          <a:p>
            <a:pPr>
              <a:lnSpc>
                <a:spcPct val="110000"/>
              </a:lnSpc>
            </a:pPr>
            <a:r>
              <a:rPr lang="zh-CN" altLang="en-US" sz="2400" dirty="0"/>
              <a:t>势函数：</a:t>
            </a:r>
            <a:r>
              <a:rPr lang="en-US" altLang="zh-CN" sz="2400" dirty="0"/>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 = 2</a:t>
            </a:r>
            <a:r>
              <a:rPr lang="en-US" altLang="zh-CN" sz="2400" b="1" i="1" dirty="0">
                <a:solidFill>
                  <a:srgbClr val="3C8C93"/>
                </a:solidFill>
              </a:rPr>
              <a:t>num</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 - </a:t>
            </a:r>
            <a:r>
              <a:rPr lang="en-US" altLang="zh-CN" sz="2400" b="1" i="1" dirty="0">
                <a:solidFill>
                  <a:srgbClr val="3C8C93"/>
                </a:solidFill>
              </a:rPr>
              <a:t>size</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a:t>
            </a:r>
          </a:p>
          <a:p>
            <a:pPr>
              <a:lnSpc>
                <a:spcPct val="110000"/>
              </a:lnSpc>
            </a:pPr>
            <a:r>
              <a:rPr lang="zh-CN" altLang="en-US" sz="2400" dirty="0"/>
              <a:t>当第</a:t>
            </a:r>
            <a:r>
              <a:rPr lang="en-US" altLang="zh-CN" sz="2400" b="1" i="1" dirty="0" err="1">
                <a:solidFill>
                  <a:srgbClr val="3C8C93"/>
                </a:solidFill>
              </a:rPr>
              <a:t>i</a:t>
            </a:r>
            <a:r>
              <a:rPr lang="zh-CN" altLang="en-US" sz="2400" dirty="0"/>
              <a:t>个操作不触发表扩张，则</a:t>
            </a:r>
            <a:br>
              <a:rPr lang="en-US" altLang="zh-CN" sz="2400" dirty="0"/>
            </a:br>
            <a:r>
              <a:rPr lang="it-IT" sz="2400" b="1" i="1" dirty="0">
                <a:solidFill>
                  <a:srgbClr val="3C8C93"/>
                </a:solidFill>
              </a:rPr>
              <a:t>a</a:t>
            </a:r>
            <a:r>
              <a:rPr lang="it-IT" sz="2400" b="1" i="1" baseline="-25000" dirty="0">
                <a:solidFill>
                  <a:srgbClr val="3C8C93"/>
                </a:solidFill>
              </a:rPr>
              <a:t>i</a:t>
            </a:r>
            <a:r>
              <a:rPr lang="it-IT" sz="2400" b="1" dirty="0">
                <a:solidFill>
                  <a:srgbClr val="3C8C93"/>
                </a:solidFill>
              </a:rPr>
              <a:t> = </a:t>
            </a:r>
            <a:r>
              <a:rPr lang="it-IT" sz="2400" b="1" i="1" dirty="0">
                <a:solidFill>
                  <a:srgbClr val="3C8C93"/>
                </a:solidFill>
              </a:rPr>
              <a:t>c</a:t>
            </a:r>
            <a:r>
              <a:rPr lang="it-IT" sz="2400" b="1" i="1" baseline="-25000" dirty="0">
                <a:solidFill>
                  <a:srgbClr val="3C8C93"/>
                </a:solidFill>
              </a:rPr>
              <a:t>i</a:t>
            </a:r>
            <a:r>
              <a:rPr lang="it-IT" sz="2400" b="1" dirty="0">
                <a:solidFill>
                  <a:srgbClr val="3C8C93"/>
                </a:solidFill>
              </a:rPr>
              <a:t> + </a:t>
            </a:r>
            <a:r>
              <a:rPr lang="it-IT" sz="2400" b="1" dirty="0" err="1">
                <a:solidFill>
                  <a:srgbClr val="3C8C93"/>
                </a:solidFill>
              </a:rPr>
              <a:t>Φ</a:t>
            </a:r>
            <a:r>
              <a:rPr lang="it-IT" sz="2400" b="1" i="1" baseline="-25000" dirty="0" err="1">
                <a:solidFill>
                  <a:srgbClr val="3C8C93"/>
                </a:solidFill>
              </a:rPr>
              <a:t>i</a:t>
            </a:r>
            <a:r>
              <a:rPr lang="it-IT" sz="2400" b="1" dirty="0">
                <a:solidFill>
                  <a:srgbClr val="3C8C93"/>
                </a:solidFill>
              </a:rPr>
              <a:t> - Φ</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a:t>
            </a:r>
            <a:br>
              <a:rPr lang="it-IT" sz="2400" b="1" dirty="0">
                <a:solidFill>
                  <a:srgbClr val="3C8C93"/>
                </a:solidFill>
              </a:rPr>
            </a:br>
            <a:r>
              <a:rPr lang="it-IT" sz="2400" b="1" dirty="0">
                <a:solidFill>
                  <a:srgbClr val="3C8C93"/>
                </a:solidFill>
              </a:rPr>
              <a:t>    = 1 + (2 ·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 - (2 · </a:t>
            </a:r>
            <a:r>
              <a:rPr lang="it-IT" sz="2400" b="1" i="1" dirty="0">
                <a:solidFill>
                  <a:srgbClr val="3C8C93"/>
                </a:solidFill>
              </a:rPr>
              <a:t>num</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 </a:t>
            </a:r>
            <a:r>
              <a:rPr lang="it-IT" sz="2400" b="1" i="1" dirty="0">
                <a:solidFill>
                  <a:srgbClr val="3C8C93"/>
                </a:solidFill>
              </a:rPr>
              <a:t>size</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a:t>
            </a:r>
            <a:br>
              <a:rPr lang="it-IT" sz="2400" b="1" dirty="0">
                <a:solidFill>
                  <a:srgbClr val="3C8C93"/>
                </a:solidFill>
              </a:rPr>
            </a:br>
            <a:r>
              <a:rPr lang="it-IT" sz="2400" b="1" dirty="0">
                <a:solidFill>
                  <a:srgbClr val="3C8C93"/>
                </a:solidFill>
              </a:rPr>
              <a:t>    = 1 + (2 ·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 - (2(</a:t>
            </a:r>
            <a:r>
              <a:rPr lang="it-IT" sz="2400" b="1" i="1" dirty="0">
                <a:solidFill>
                  <a:srgbClr val="3C8C93"/>
                </a:solidFill>
              </a:rPr>
              <a:t>num</a:t>
            </a:r>
            <a:r>
              <a:rPr lang="it-IT" sz="2400" b="1" i="1" baseline="-25000" dirty="0">
                <a:solidFill>
                  <a:srgbClr val="3C8C93"/>
                </a:solidFill>
              </a:rPr>
              <a:t>i</a:t>
            </a:r>
            <a:r>
              <a:rPr lang="it-IT" sz="2400" b="1" baseline="-25000" dirty="0">
                <a:solidFill>
                  <a:srgbClr val="3C8C93"/>
                </a:solidFill>
              </a:rPr>
              <a:t>  </a:t>
            </a:r>
            <a:r>
              <a:rPr lang="it-IT" sz="2400" b="1" dirty="0">
                <a:solidFill>
                  <a:srgbClr val="3C8C93"/>
                </a:solidFill>
              </a:rPr>
              <a:t>- 1) -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a:t>
            </a:r>
            <a:br>
              <a:rPr lang="it-IT" sz="2400" b="1" dirty="0">
                <a:solidFill>
                  <a:srgbClr val="3C8C93"/>
                </a:solidFill>
              </a:rPr>
            </a:br>
            <a:r>
              <a:rPr lang="it-IT" sz="2400" b="1" dirty="0">
                <a:solidFill>
                  <a:srgbClr val="3C8C93"/>
                </a:solidFill>
              </a:rPr>
              <a:t>    = 3</a:t>
            </a:r>
          </a:p>
          <a:p>
            <a:pPr>
              <a:lnSpc>
                <a:spcPct val="110000"/>
              </a:lnSpc>
            </a:pPr>
            <a:r>
              <a:rPr lang="zh-CN" altLang="en-US" sz="2400" dirty="0"/>
              <a:t>当第</a:t>
            </a:r>
            <a:r>
              <a:rPr lang="en-US" altLang="zh-CN" sz="2400" b="1" i="1" dirty="0" err="1">
                <a:solidFill>
                  <a:srgbClr val="3C8C93"/>
                </a:solidFill>
              </a:rPr>
              <a:t>i</a:t>
            </a:r>
            <a:r>
              <a:rPr lang="zh-CN" altLang="en-US" sz="2400" dirty="0"/>
              <a:t>个操作触发表扩张，则</a:t>
            </a:r>
            <a:endParaRPr lang="en-US" altLang="zh-CN" sz="2400" dirty="0"/>
          </a:p>
          <a:p>
            <a:pPr lvl="1">
              <a:lnSpc>
                <a:spcPct val="110000"/>
              </a:lnSpc>
              <a:buNone/>
            </a:pPr>
            <a:r>
              <a:rPr lang="it-IT" sz="2400" b="1" i="1" dirty="0">
                <a:solidFill>
                  <a:srgbClr val="3C8C93"/>
                </a:solidFill>
              </a:rPr>
              <a:t>a</a:t>
            </a:r>
            <a:r>
              <a:rPr lang="it-IT" sz="2400" b="1" i="1" baseline="-25000" dirty="0">
                <a:solidFill>
                  <a:srgbClr val="3C8C93"/>
                </a:solidFill>
              </a:rPr>
              <a:t>i</a:t>
            </a:r>
            <a:r>
              <a:rPr lang="it-IT" sz="2400" b="1" dirty="0">
                <a:solidFill>
                  <a:srgbClr val="3C8C93"/>
                </a:solidFill>
              </a:rPr>
              <a:t> = </a:t>
            </a:r>
            <a:r>
              <a:rPr lang="it-IT" sz="2400" b="1" i="1" dirty="0">
                <a:solidFill>
                  <a:srgbClr val="3C8C93"/>
                </a:solidFill>
              </a:rPr>
              <a:t>c</a:t>
            </a:r>
            <a:r>
              <a:rPr lang="it-IT" sz="2400" b="1" i="1" baseline="-25000" dirty="0">
                <a:solidFill>
                  <a:srgbClr val="3C8C93"/>
                </a:solidFill>
              </a:rPr>
              <a:t>i</a:t>
            </a:r>
            <a:r>
              <a:rPr lang="it-IT" sz="2400" b="1" dirty="0">
                <a:solidFill>
                  <a:srgbClr val="3C8C93"/>
                </a:solidFill>
              </a:rPr>
              <a:t> + </a:t>
            </a:r>
            <a:r>
              <a:rPr lang="it-IT" sz="2400" b="1" dirty="0" err="1">
                <a:solidFill>
                  <a:srgbClr val="3C8C93"/>
                </a:solidFill>
              </a:rPr>
              <a:t>Φ</a:t>
            </a:r>
            <a:r>
              <a:rPr lang="it-IT" sz="2400" b="1" i="1" baseline="-25000" dirty="0" err="1">
                <a:solidFill>
                  <a:srgbClr val="3C8C93"/>
                </a:solidFill>
              </a:rPr>
              <a:t>i</a:t>
            </a:r>
            <a:r>
              <a:rPr lang="it-IT" sz="2400" b="1" dirty="0">
                <a:solidFill>
                  <a:srgbClr val="3C8C93"/>
                </a:solidFill>
              </a:rPr>
              <a:t> - Φ</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a:t>
            </a:r>
            <a:br>
              <a:rPr lang="it-IT" sz="2400" b="1" dirty="0">
                <a:solidFill>
                  <a:srgbClr val="3C8C93"/>
                </a:solidFill>
              </a:rPr>
            </a:br>
            <a:r>
              <a:rPr lang="it-IT" sz="2400" b="1" dirty="0">
                <a:solidFill>
                  <a:srgbClr val="3C8C93"/>
                </a:solidFill>
              </a:rPr>
              <a:t>=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+(2·</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 - (2 · </a:t>
            </a:r>
            <a:r>
              <a:rPr lang="it-IT" sz="2400" b="1" i="1" dirty="0">
                <a:solidFill>
                  <a:srgbClr val="3C8C93"/>
                </a:solidFill>
              </a:rPr>
              <a:t>num</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a:t>
            </a:r>
            <a:r>
              <a:rPr lang="it-IT" sz="2400" b="1" i="1" dirty="0">
                <a:solidFill>
                  <a:srgbClr val="3C8C93"/>
                </a:solidFill>
              </a:rPr>
              <a:t>size</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a:t>
            </a:r>
            <a:br>
              <a:rPr lang="it-IT" sz="2400" b="1" dirty="0">
                <a:solidFill>
                  <a:srgbClr val="3C8C93"/>
                </a:solidFill>
              </a:rPr>
            </a:br>
            <a:r>
              <a:rPr lang="it-IT" sz="2400" b="1" dirty="0">
                <a:solidFill>
                  <a:srgbClr val="3C8C93"/>
                </a:solidFill>
              </a:rPr>
              <a:t>=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+(2·</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-2(</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-1</a:t>
            </a:r>
            <a:r>
              <a:rPr lang="en-US" sz="2400" b="1" dirty="0">
                <a:solidFill>
                  <a:srgbClr val="3C8C93"/>
                </a:solidFill>
              </a:rPr>
              <a:t>)</a:t>
            </a:r>
            <a:r>
              <a:rPr lang="it-IT" sz="2400" b="1" dirty="0">
                <a:solidFill>
                  <a:srgbClr val="3C8C93"/>
                </a:solidFill>
              </a:rPr>
              <a:t>)-(2(</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-1)-(</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-1))</a:t>
            </a:r>
            <a:br>
              <a:rPr lang="it-IT" sz="2400" b="1" dirty="0">
                <a:solidFill>
                  <a:srgbClr val="3C8C93"/>
                </a:solidFill>
              </a:rPr>
            </a:br>
            <a:r>
              <a:rPr lang="it-IT" sz="2400" b="1" dirty="0">
                <a:solidFill>
                  <a:srgbClr val="3C8C93"/>
                </a:solidFill>
              </a:rPr>
              <a:t>= </a:t>
            </a:r>
            <a:r>
              <a:rPr lang="en-US" sz="2400" b="1" i="1" dirty="0" err="1">
                <a:solidFill>
                  <a:srgbClr val="3C8C93"/>
                </a:solidFill>
              </a:rPr>
              <a:t>num</a:t>
            </a:r>
            <a:r>
              <a:rPr lang="en-US" sz="2400" b="1" i="1" baseline="-25000" dirty="0" err="1">
                <a:solidFill>
                  <a:srgbClr val="3C8C93"/>
                </a:solidFill>
              </a:rPr>
              <a:t>i</a:t>
            </a:r>
            <a:r>
              <a:rPr lang="en-US" sz="2400" b="1" dirty="0">
                <a:solidFill>
                  <a:srgbClr val="3C8C93"/>
                </a:solidFill>
              </a:rPr>
              <a:t> + 2 - (</a:t>
            </a:r>
            <a:r>
              <a:rPr lang="en-US" sz="2400" b="1" i="1" dirty="0" err="1">
                <a:solidFill>
                  <a:srgbClr val="3C8C93"/>
                </a:solidFill>
              </a:rPr>
              <a:t>num</a:t>
            </a:r>
            <a:r>
              <a:rPr lang="en-US" sz="2400" b="1" i="1" baseline="-25000" dirty="0" err="1">
                <a:solidFill>
                  <a:srgbClr val="3C8C93"/>
                </a:solidFill>
              </a:rPr>
              <a:t>i</a:t>
            </a:r>
            <a:r>
              <a:rPr lang="en-US" sz="2400" b="1" dirty="0">
                <a:solidFill>
                  <a:srgbClr val="3C8C93"/>
                </a:solidFill>
              </a:rPr>
              <a:t> - 1) = 3</a:t>
            </a:r>
          </a:p>
        </p:txBody>
      </p:sp>
      <p:pic>
        <p:nvPicPr>
          <p:cNvPr id="4" name="音频 3">
            <a:hlinkClick r:id="" action="ppaction://media"/>
            <a:extLst>
              <a:ext uri="{FF2B5EF4-FFF2-40B4-BE49-F238E27FC236}">
                <a16:creationId xmlns:a16="http://schemas.microsoft.com/office/drawing/2014/main" id="{FEBF9FB8-C511-2343-96C5-61853CE21C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049922132"/>
      </p:ext>
    </p:extLst>
  </p:cSld>
  <p:clrMapOvr>
    <a:masterClrMapping/>
  </p:clrMapOvr>
  <mc:AlternateContent xmlns:mc="http://schemas.openxmlformats.org/markup-compatibility/2006">
    <mc:Choice xmlns:p14="http://schemas.microsoft.com/office/powerpoint/2010/main" Requires="p14">
      <p:transition spd="slow" p14:dur="2000" advTm="68849"/>
    </mc:Choice>
    <mc:Fallback>
      <p:transition spd="slow" advTm="68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4"/>
          <a:srcRect/>
          <a:stretch>
            <a:fillRect/>
          </a:stretch>
        </p:blipFill>
        <p:spPr bwMode="auto">
          <a:xfrm>
            <a:off x="6858000" y="1428750"/>
            <a:ext cx="2171700" cy="207645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a:t>表扩张时插入操作的平摊代价</a:t>
            </a:r>
          </a:p>
        </p:txBody>
      </p:sp>
      <p:sp>
        <p:nvSpPr>
          <p:cNvPr id="3" name="内容占位符 2"/>
          <p:cNvSpPr>
            <a:spLocks noGrp="1"/>
          </p:cNvSpPr>
          <p:nvPr>
            <p:ph idx="1"/>
          </p:nvPr>
        </p:nvSpPr>
        <p:spPr/>
        <p:txBody>
          <a:bodyPr/>
          <a:lstStyle/>
          <a:p>
            <a:pPr>
              <a:lnSpc>
                <a:spcPct val="110000"/>
              </a:lnSpc>
            </a:pPr>
            <a:r>
              <a:rPr lang="zh-CN" altLang="en-US" sz="2400" dirty="0"/>
              <a:t>势函数：</a:t>
            </a:r>
            <a:r>
              <a:rPr lang="en-US" altLang="zh-CN" sz="2400" dirty="0"/>
              <a:t> </a:t>
            </a: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 = 2</a:t>
            </a:r>
            <a:r>
              <a:rPr lang="en-US" altLang="zh-CN" sz="2400" b="1" i="1" dirty="0">
                <a:solidFill>
                  <a:srgbClr val="3C8C93"/>
                </a:solidFill>
              </a:rPr>
              <a:t>num</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 - </a:t>
            </a:r>
            <a:r>
              <a:rPr lang="en-US" altLang="zh-CN" sz="2400" b="1" i="1" dirty="0">
                <a:solidFill>
                  <a:srgbClr val="3C8C93"/>
                </a:solidFill>
              </a:rPr>
              <a:t>size</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a:t>
            </a:r>
          </a:p>
          <a:p>
            <a:pPr>
              <a:lnSpc>
                <a:spcPct val="110000"/>
              </a:lnSpc>
            </a:pPr>
            <a:r>
              <a:rPr lang="zh-CN" altLang="en-US" sz="2400" dirty="0"/>
              <a:t>当第</a:t>
            </a:r>
            <a:r>
              <a:rPr lang="en-US" altLang="zh-CN" sz="2400" b="1" i="1" dirty="0" err="1">
                <a:solidFill>
                  <a:srgbClr val="3C8C93"/>
                </a:solidFill>
              </a:rPr>
              <a:t>i</a:t>
            </a:r>
            <a:r>
              <a:rPr lang="zh-CN" altLang="en-US" sz="2400" dirty="0"/>
              <a:t>个操作不触发表扩张，则</a:t>
            </a:r>
            <a:br>
              <a:rPr lang="en-US" altLang="zh-CN" sz="2400" dirty="0"/>
            </a:br>
            <a:r>
              <a:rPr lang="it-IT" sz="2400" b="1" i="1" dirty="0">
                <a:solidFill>
                  <a:srgbClr val="3C8C93"/>
                </a:solidFill>
              </a:rPr>
              <a:t>a</a:t>
            </a:r>
            <a:r>
              <a:rPr lang="it-IT" sz="2400" b="1" i="1" baseline="-25000" dirty="0">
                <a:solidFill>
                  <a:srgbClr val="3C8C93"/>
                </a:solidFill>
              </a:rPr>
              <a:t>i</a:t>
            </a:r>
            <a:r>
              <a:rPr lang="it-IT" sz="2400" b="1" dirty="0">
                <a:solidFill>
                  <a:srgbClr val="3C8C93"/>
                </a:solidFill>
              </a:rPr>
              <a:t> = </a:t>
            </a:r>
            <a:r>
              <a:rPr lang="it-IT" sz="2400" b="1" i="1" dirty="0">
                <a:solidFill>
                  <a:srgbClr val="3C8C93"/>
                </a:solidFill>
              </a:rPr>
              <a:t>c</a:t>
            </a:r>
            <a:r>
              <a:rPr lang="it-IT" sz="2400" b="1" i="1" baseline="-25000" dirty="0">
                <a:solidFill>
                  <a:srgbClr val="3C8C93"/>
                </a:solidFill>
              </a:rPr>
              <a:t>i</a:t>
            </a:r>
            <a:r>
              <a:rPr lang="it-IT" sz="2400" b="1" dirty="0">
                <a:solidFill>
                  <a:srgbClr val="3C8C93"/>
                </a:solidFill>
              </a:rPr>
              <a:t> + </a:t>
            </a:r>
            <a:r>
              <a:rPr lang="it-IT" sz="2400" b="1" dirty="0" err="1">
                <a:solidFill>
                  <a:srgbClr val="3C8C93"/>
                </a:solidFill>
              </a:rPr>
              <a:t>Φ</a:t>
            </a:r>
            <a:r>
              <a:rPr lang="it-IT" sz="2400" b="1" i="1" baseline="-25000" dirty="0" err="1">
                <a:solidFill>
                  <a:srgbClr val="3C8C93"/>
                </a:solidFill>
              </a:rPr>
              <a:t>i</a:t>
            </a:r>
            <a:r>
              <a:rPr lang="it-IT" sz="2400" b="1" dirty="0">
                <a:solidFill>
                  <a:srgbClr val="3C8C93"/>
                </a:solidFill>
              </a:rPr>
              <a:t> - Φ</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a:t>
            </a:r>
            <a:br>
              <a:rPr lang="it-IT" sz="2400" b="1" dirty="0">
                <a:solidFill>
                  <a:srgbClr val="3C8C93"/>
                </a:solidFill>
              </a:rPr>
            </a:br>
            <a:r>
              <a:rPr lang="it-IT" sz="2400" b="1" dirty="0">
                <a:solidFill>
                  <a:srgbClr val="3C8C93"/>
                </a:solidFill>
              </a:rPr>
              <a:t>    = 1 + (2 ·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 - (2 · </a:t>
            </a:r>
            <a:r>
              <a:rPr lang="it-IT" sz="2400" b="1" i="1" dirty="0">
                <a:solidFill>
                  <a:srgbClr val="3C8C93"/>
                </a:solidFill>
              </a:rPr>
              <a:t>num</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 </a:t>
            </a:r>
            <a:r>
              <a:rPr lang="it-IT" sz="2400" b="1" i="1" dirty="0">
                <a:solidFill>
                  <a:srgbClr val="3C8C93"/>
                </a:solidFill>
              </a:rPr>
              <a:t>size</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a:t>
            </a:r>
            <a:br>
              <a:rPr lang="it-IT" sz="2400" b="1" dirty="0">
                <a:solidFill>
                  <a:srgbClr val="3C8C93"/>
                </a:solidFill>
              </a:rPr>
            </a:br>
            <a:r>
              <a:rPr lang="it-IT" sz="2400" b="1" dirty="0">
                <a:solidFill>
                  <a:srgbClr val="3C8C93"/>
                </a:solidFill>
              </a:rPr>
              <a:t>    = 1 + (2 ·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 - (2(</a:t>
            </a:r>
            <a:r>
              <a:rPr lang="it-IT" sz="2400" b="1" i="1" dirty="0">
                <a:solidFill>
                  <a:srgbClr val="3C8C93"/>
                </a:solidFill>
              </a:rPr>
              <a:t>num</a:t>
            </a:r>
            <a:r>
              <a:rPr lang="it-IT" sz="2400" b="1" i="1" baseline="-25000" dirty="0">
                <a:solidFill>
                  <a:srgbClr val="3C8C93"/>
                </a:solidFill>
              </a:rPr>
              <a:t>i</a:t>
            </a:r>
            <a:r>
              <a:rPr lang="it-IT" sz="2400" b="1" baseline="-25000" dirty="0">
                <a:solidFill>
                  <a:srgbClr val="3C8C93"/>
                </a:solidFill>
              </a:rPr>
              <a:t>  </a:t>
            </a:r>
            <a:r>
              <a:rPr lang="it-IT" sz="2400" b="1" dirty="0">
                <a:solidFill>
                  <a:srgbClr val="3C8C93"/>
                </a:solidFill>
              </a:rPr>
              <a:t>- 1) -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a:t>
            </a:r>
            <a:br>
              <a:rPr lang="it-IT" sz="2400" b="1" dirty="0">
                <a:solidFill>
                  <a:srgbClr val="3C8C93"/>
                </a:solidFill>
              </a:rPr>
            </a:br>
            <a:r>
              <a:rPr lang="it-IT" sz="2400" b="1" dirty="0">
                <a:solidFill>
                  <a:srgbClr val="3C8C93"/>
                </a:solidFill>
              </a:rPr>
              <a:t>    = 3</a:t>
            </a:r>
          </a:p>
          <a:p>
            <a:pPr>
              <a:lnSpc>
                <a:spcPct val="110000"/>
              </a:lnSpc>
            </a:pPr>
            <a:r>
              <a:rPr lang="zh-CN" altLang="en-US" sz="2400" dirty="0"/>
              <a:t>当第</a:t>
            </a:r>
            <a:r>
              <a:rPr lang="en-US" altLang="zh-CN" sz="2400" b="1" i="1" dirty="0" err="1">
                <a:solidFill>
                  <a:srgbClr val="3C8C93"/>
                </a:solidFill>
              </a:rPr>
              <a:t>i</a:t>
            </a:r>
            <a:r>
              <a:rPr lang="zh-CN" altLang="en-US" sz="2400" dirty="0"/>
              <a:t>个操作触发表扩张，则</a:t>
            </a:r>
            <a:endParaRPr lang="en-US" altLang="zh-CN" sz="2400" dirty="0"/>
          </a:p>
          <a:p>
            <a:pPr lvl="1">
              <a:lnSpc>
                <a:spcPct val="110000"/>
              </a:lnSpc>
              <a:buNone/>
            </a:pPr>
            <a:r>
              <a:rPr lang="it-IT" sz="2400" b="1" i="1" dirty="0">
                <a:solidFill>
                  <a:srgbClr val="3C8C93"/>
                </a:solidFill>
              </a:rPr>
              <a:t>a</a:t>
            </a:r>
            <a:r>
              <a:rPr lang="it-IT" sz="2400" b="1" i="1" baseline="-25000" dirty="0">
                <a:solidFill>
                  <a:srgbClr val="3C8C93"/>
                </a:solidFill>
              </a:rPr>
              <a:t>i</a:t>
            </a:r>
            <a:r>
              <a:rPr lang="it-IT" sz="2400" b="1" dirty="0">
                <a:solidFill>
                  <a:srgbClr val="3C8C93"/>
                </a:solidFill>
              </a:rPr>
              <a:t> = </a:t>
            </a:r>
            <a:r>
              <a:rPr lang="it-IT" sz="2400" b="1" i="1" dirty="0">
                <a:solidFill>
                  <a:srgbClr val="3C8C93"/>
                </a:solidFill>
              </a:rPr>
              <a:t>c</a:t>
            </a:r>
            <a:r>
              <a:rPr lang="it-IT" sz="2400" b="1" i="1" baseline="-25000" dirty="0">
                <a:solidFill>
                  <a:srgbClr val="3C8C93"/>
                </a:solidFill>
              </a:rPr>
              <a:t>i</a:t>
            </a:r>
            <a:r>
              <a:rPr lang="it-IT" sz="2400" b="1" dirty="0">
                <a:solidFill>
                  <a:srgbClr val="3C8C93"/>
                </a:solidFill>
              </a:rPr>
              <a:t> + </a:t>
            </a:r>
            <a:r>
              <a:rPr lang="it-IT" sz="2400" b="1" dirty="0" err="1">
                <a:solidFill>
                  <a:srgbClr val="3C8C93"/>
                </a:solidFill>
              </a:rPr>
              <a:t>Φ</a:t>
            </a:r>
            <a:r>
              <a:rPr lang="it-IT" sz="2400" b="1" i="1" baseline="-25000" dirty="0" err="1">
                <a:solidFill>
                  <a:srgbClr val="3C8C93"/>
                </a:solidFill>
              </a:rPr>
              <a:t>i</a:t>
            </a:r>
            <a:r>
              <a:rPr lang="it-IT" sz="2400" b="1" dirty="0">
                <a:solidFill>
                  <a:srgbClr val="3C8C93"/>
                </a:solidFill>
              </a:rPr>
              <a:t> - Φ</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a:t>
            </a:r>
            <a:br>
              <a:rPr lang="it-IT" sz="2400" b="1" dirty="0">
                <a:solidFill>
                  <a:srgbClr val="3C8C93"/>
                </a:solidFill>
              </a:rPr>
            </a:br>
            <a:r>
              <a:rPr lang="it-IT" sz="2400" b="1" dirty="0">
                <a:solidFill>
                  <a:srgbClr val="3C8C93"/>
                </a:solidFill>
              </a:rPr>
              <a:t>=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+(2·</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a:t>
            </a:r>
            <a:r>
              <a:rPr lang="it-IT" sz="2400" b="1" i="1" dirty="0" err="1">
                <a:solidFill>
                  <a:srgbClr val="3C8C93"/>
                </a:solidFill>
              </a:rPr>
              <a:t>size</a:t>
            </a:r>
            <a:r>
              <a:rPr lang="it-IT" sz="2400" b="1" i="1" baseline="-25000" dirty="0" err="1">
                <a:solidFill>
                  <a:srgbClr val="3C8C93"/>
                </a:solidFill>
              </a:rPr>
              <a:t>i</a:t>
            </a:r>
            <a:r>
              <a:rPr lang="it-IT" sz="2400" b="1" dirty="0">
                <a:solidFill>
                  <a:srgbClr val="3C8C93"/>
                </a:solidFill>
              </a:rPr>
              <a:t>) - (2 · </a:t>
            </a:r>
            <a:r>
              <a:rPr lang="it-IT" sz="2400" b="1" i="1" dirty="0">
                <a:solidFill>
                  <a:srgbClr val="3C8C93"/>
                </a:solidFill>
              </a:rPr>
              <a:t>num</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 -</a:t>
            </a:r>
            <a:r>
              <a:rPr lang="it-IT" sz="2400" b="1" i="1" dirty="0">
                <a:solidFill>
                  <a:srgbClr val="3C8C93"/>
                </a:solidFill>
              </a:rPr>
              <a:t>size</a:t>
            </a:r>
            <a:r>
              <a:rPr lang="it-IT" sz="2400" b="1" i="1" baseline="-25000" dirty="0">
                <a:solidFill>
                  <a:srgbClr val="3C8C93"/>
                </a:solidFill>
              </a:rPr>
              <a:t>i</a:t>
            </a:r>
            <a:r>
              <a:rPr lang="it-IT" sz="2400" b="1" baseline="-25000" dirty="0">
                <a:solidFill>
                  <a:srgbClr val="3C8C93"/>
                </a:solidFill>
              </a:rPr>
              <a:t>-1</a:t>
            </a:r>
            <a:r>
              <a:rPr lang="it-IT" sz="2400" b="1" dirty="0">
                <a:solidFill>
                  <a:srgbClr val="3C8C93"/>
                </a:solidFill>
              </a:rPr>
              <a:t>)</a:t>
            </a:r>
            <a:br>
              <a:rPr lang="it-IT" sz="2400" b="1" dirty="0">
                <a:solidFill>
                  <a:srgbClr val="3C8C93"/>
                </a:solidFill>
              </a:rPr>
            </a:br>
            <a:r>
              <a:rPr lang="it-IT" sz="2400" b="1" dirty="0">
                <a:solidFill>
                  <a:srgbClr val="3C8C93"/>
                </a:solidFill>
              </a:rPr>
              <a:t>= </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 +(2·</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-2(</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-1</a:t>
            </a:r>
            <a:r>
              <a:rPr lang="en-US" sz="2400" b="1" dirty="0">
                <a:solidFill>
                  <a:srgbClr val="3C8C93"/>
                </a:solidFill>
              </a:rPr>
              <a:t>)</a:t>
            </a:r>
            <a:r>
              <a:rPr lang="it-IT" sz="2400" b="1" dirty="0">
                <a:solidFill>
                  <a:srgbClr val="3C8C93"/>
                </a:solidFill>
              </a:rPr>
              <a:t>)-(2(</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-1)-(</a:t>
            </a:r>
            <a:r>
              <a:rPr lang="it-IT" sz="2400" b="1" i="1" dirty="0">
                <a:solidFill>
                  <a:srgbClr val="3C8C93"/>
                </a:solidFill>
              </a:rPr>
              <a:t>num</a:t>
            </a:r>
            <a:r>
              <a:rPr lang="it-IT" sz="2400" b="1" i="1" baseline="-25000" dirty="0">
                <a:solidFill>
                  <a:srgbClr val="3C8C93"/>
                </a:solidFill>
              </a:rPr>
              <a:t>i</a:t>
            </a:r>
            <a:r>
              <a:rPr lang="it-IT" sz="2400" b="1" dirty="0">
                <a:solidFill>
                  <a:srgbClr val="3C8C93"/>
                </a:solidFill>
              </a:rPr>
              <a:t>-1))</a:t>
            </a:r>
            <a:br>
              <a:rPr lang="it-IT" sz="2400" b="1" dirty="0">
                <a:solidFill>
                  <a:srgbClr val="3C8C93"/>
                </a:solidFill>
              </a:rPr>
            </a:br>
            <a:r>
              <a:rPr lang="it-IT" sz="2400" b="1" dirty="0">
                <a:solidFill>
                  <a:srgbClr val="3C8C93"/>
                </a:solidFill>
              </a:rPr>
              <a:t>= </a:t>
            </a:r>
            <a:r>
              <a:rPr lang="en-US" sz="2400" b="1" i="1" dirty="0" err="1">
                <a:solidFill>
                  <a:srgbClr val="3C8C93"/>
                </a:solidFill>
              </a:rPr>
              <a:t>num</a:t>
            </a:r>
            <a:r>
              <a:rPr lang="en-US" sz="2400" b="1" i="1" baseline="-25000" dirty="0" err="1">
                <a:solidFill>
                  <a:srgbClr val="3C8C93"/>
                </a:solidFill>
              </a:rPr>
              <a:t>i</a:t>
            </a:r>
            <a:r>
              <a:rPr lang="en-US" sz="2400" b="1" dirty="0">
                <a:solidFill>
                  <a:srgbClr val="3C8C93"/>
                </a:solidFill>
              </a:rPr>
              <a:t> + 2 - (</a:t>
            </a:r>
            <a:r>
              <a:rPr lang="en-US" sz="2400" b="1" i="1" dirty="0" err="1">
                <a:solidFill>
                  <a:srgbClr val="3C8C93"/>
                </a:solidFill>
              </a:rPr>
              <a:t>num</a:t>
            </a:r>
            <a:r>
              <a:rPr lang="en-US" sz="2400" b="1" i="1" baseline="-25000" dirty="0" err="1">
                <a:solidFill>
                  <a:srgbClr val="3C8C93"/>
                </a:solidFill>
              </a:rPr>
              <a:t>i</a:t>
            </a:r>
            <a:r>
              <a:rPr lang="en-US" sz="2400" b="1" dirty="0">
                <a:solidFill>
                  <a:srgbClr val="3C8C93"/>
                </a:solidFill>
              </a:rPr>
              <a:t> - 1) = 3</a:t>
            </a:r>
          </a:p>
        </p:txBody>
      </p:sp>
      <p:pic>
        <p:nvPicPr>
          <p:cNvPr id="4" name="音频 3">
            <a:hlinkClick r:id="" action="ppaction://media"/>
            <a:extLst>
              <a:ext uri="{FF2B5EF4-FFF2-40B4-BE49-F238E27FC236}">
                <a16:creationId xmlns:a16="http://schemas.microsoft.com/office/drawing/2014/main" id="{1FA7269C-DA50-B044-AD25-6438940F6D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953979550"/>
      </p:ext>
    </p:extLst>
  </p:cSld>
  <p:clrMapOvr>
    <a:masterClrMapping/>
  </p:clrMapOvr>
  <mc:AlternateContent xmlns:mc="http://schemas.openxmlformats.org/markup-compatibility/2006">
    <mc:Choice xmlns:p14="http://schemas.microsoft.com/office/powerpoint/2010/main" Requires="p14">
      <p:transition spd="slow" p14:dur="2000" advTm="18570"/>
    </mc:Choice>
    <mc:Fallback>
      <p:transition spd="slow" advTm="18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表扩张和收缩时的平摊代价</a:t>
            </a:r>
          </a:p>
        </p:txBody>
      </p:sp>
      <p:sp>
        <p:nvSpPr>
          <p:cNvPr id="3" name="内容占位符 2"/>
          <p:cNvSpPr>
            <a:spLocks noGrp="1"/>
          </p:cNvSpPr>
          <p:nvPr>
            <p:ph idx="1"/>
          </p:nvPr>
        </p:nvSpPr>
        <p:spPr/>
        <p:txBody>
          <a:bodyPr/>
          <a:lstStyle/>
          <a:p>
            <a:pPr>
              <a:lnSpc>
                <a:spcPct val="120000"/>
              </a:lnSpc>
            </a:pPr>
            <a:r>
              <a:rPr lang="zh-CN" altLang="en-US" sz="2400" dirty="0"/>
              <a:t>插入</a:t>
            </a:r>
            <a:r>
              <a:rPr lang="en-US" altLang="zh-CN" sz="2400" dirty="0"/>
              <a:t>/</a:t>
            </a:r>
            <a:r>
              <a:rPr lang="zh-CN" altLang="en-US" sz="2400" dirty="0"/>
              <a:t>删除操作：满时扩张、小于</a:t>
            </a:r>
            <a:r>
              <a:rPr lang="en-US" altLang="zh-CN" sz="2400" b="1" dirty="0"/>
              <a:t>1/4</a:t>
            </a:r>
            <a:r>
              <a:rPr lang="zh-CN" altLang="en-US" sz="2400" dirty="0"/>
              <a:t>时收缩</a:t>
            </a:r>
            <a:endParaRPr lang="en-US" altLang="zh-CN" sz="2400" dirty="0"/>
          </a:p>
          <a:p>
            <a:pPr>
              <a:lnSpc>
                <a:spcPct val="120000"/>
              </a:lnSpc>
            </a:pPr>
            <a:r>
              <a:rPr lang="zh-CN" altLang="en-US" sz="2400" dirty="0"/>
              <a:t>势函数 </a:t>
            </a:r>
            <a:endParaRPr lang="en-US" altLang="zh-CN" sz="2400" dirty="0"/>
          </a:p>
          <a:p>
            <a:pPr lvl="1">
              <a:lnSpc>
                <a:spcPct val="120000"/>
              </a:lnSpc>
            </a:pPr>
            <a:r>
              <a:rPr lang="en-US" altLang="zh-CN" sz="2400" b="1" dirty="0" err="1">
                <a:solidFill>
                  <a:srgbClr val="3C8C93"/>
                </a:solidFill>
              </a:rPr>
              <a:t>Φ</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 = max(2</a:t>
            </a:r>
            <a:r>
              <a:rPr lang="en-US" altLang="zh-CN" sz="2400" b="1" i="1" dirty="0">
                <a:solidFill>
                  <a:srgbClr val="3C8C93"/>
                </a:solidFill>
              </a:rPr>
              <a:t>num</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 - </a:t>
            </a:r>
            <a:r>
              <a:rPr lang="en-US" altLang="zh-CN" sz="2400" b="1" i="1" dirty="0">
                <a:solidFill>
                  <a:srgbClr val="3C8C93"/>
                </a:solidFill>
              </a:rPr>
              <a:t>size</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 </a:t>
            </a:r>
            <a:r>
              <a:rPr lang="en-US" altLang="zh-CN" sz="2400" b="1" i="1" dirty="0">
                <a:solidFill>
                  <a:srgbClr val="3C8C93"/>
                </a:solidFill>
              </a:rPr>
              <a:t>size</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]/2-</a:t>
            </a:r>
            <a:r>
              <a:rPr lang="en-US" altLang="zh-CN" sz="2400" b="1" i="1" dirty="0">
                <a:solidFill>
                  <a:srgbClr val="3C8C93"/>
                </a:solidFill>
              </a:rPr>
              <a:t>num</a:t>
            </a:r>
            <a:r>
              <a:rPr lang="en-US" altLang="zh-CN" sz="2400" b="1" dirty="0">
                <a:solidFill>
                  <a:srgbClr val="3C8C93"/>
                </a:solidFill>
              </a:rPr>
              <a:t>[</a:t>
            </a:r>
            <a:r>
              <a:rPr lang="en-US" altLang="zh-CN" sz="2400" b="1" i="1" dirty="0">
                <a:solidFill>
                  <a:srgbClr val="3C8C93"/>
                </a:solidFill>
              </a:rPr>
              <a:t>T</a:t>
            </a:r>
            <a:r>
              <a:rPr lang="en-US" altLang="zh-CN" sz="2400" b="1" dirty="0">
                <a:solidFill>
                  <a:srgbClr val="3C8C93"/>
                </a:solidFill>
              </a:rPr>
              <a:t>])</a:t>
            </a:r>
          </a:p>
          <a:p>
            <a:pPr>
              <a:lnSpc>
                <a:spcPct val="120000"/>
              </a:lnSpc>
            </a:pPr>
            <a:r>
              <a:rPr lang="zh-CN" altLang="en-US" sz="2400" dirty="0"/>
              <a:t>插入操作的平摊代价都小于</a:t>
            </a:r>
            <a:r>
              <a:rPr lang="en-US" altLang="zh-CN" sz="2400" b="1" dirty="0">
                <a:solidFill>
                  <a:srgbClr val="3C8C93"/>
                </a:solidFill>
              </a:rPr>
              <a:t>3</a:t>
            </a:r>
          </a:p>
          <a:p>
            <a:pPr lvl="1">
              <a:lnSpc>
                <a:spcPct val="120000"/>
              </a:lnSpc>
            </a:pPr>
            <a:r>
              <a:rPr lang="zh-CN" altLang="en-US" sz="2400" dirty="0"/>
              <a:t>根据是否引起扩张来分别计算</a:t>
            </a:r>
            <a:endParaRPr lang="en-US" altLang="zh-CN" sz="2400" dirty="0"/>
          </a:p>
          <a:p>
            <a:pPr>
              <a:lnSpc>
                <a:spcPct val="120000"/>
              </a:lnSpc>
            </a:pPr>
            <a:r>
              <a:rPr lang="zh-CN" altLang="en-US" sz="2400" dirty="0"/>
              <a:t>删除操作的平摊代价都小于</a:t>
            </a:r>
            <a:r>
              <a:rPr lang="en-US" altLang="zh-CN" sz="2400" b="1" dirty="0">
                <a:solidFill>
                  <a:srgbClr val="3C8C93"/>
                </a:solidFill>
              </a:rPr>
              <a:t>2</a:t>
            </a:r>
          </a:p>
          <a:p>
            <a:pPr lvl="1">
              <a:lnSpc>
                <a:spcPct val="120000"/>
              </a:lnSpc>
            </a:pPr>
            <a:r>
              <a:rPr lang="zh-CN" altLang="en-US" sz="2400" dirty="0"/>
              <a:t>根据是否引起收缩来分别计算</a:t>
            </a:r>
            <a:endParaRPr lang="en-US" altLang="zh-CN" sz="2400" dirty="0"/>
          </a:p>
          <a:p>
            <a:pPr>
              <a:lnSpc>
                <a:spcPct val="120000"/>
              </a:lnSpc>
            </a:pPr>
            <a:r>
              <a:rPr lang="zh-CN" altLang="en-US" sz="2400" dirty="0"/>
              <a:t>总平摊代价为</a:t>
            </a:r>
            <a:r>
              <a:rPr lang="en-US" altLang="zh-CN" sz="2400" b="1" i="1" dirty="0">
                <a:solidFill>
                  <a:srgbClr val="3C8C93"/>
                </a:solidFill>
              </a:rPr>
              <a:t>O</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endParaRPr lang="en-US" altLang="zh-CN" dirty="0"/>
          </a:p>
          <a:p>
            <a:r>
              <a:rPr lang="zh-CN" altLang="en-US" dirty="0"/>
              <a:t>插入</a:t>
            </a:r>
            <a:r>
              <a:rPr lang="en-US" altLang="zh-CN" dirty="0"/>
              <a:t>/</a:t>
            </a:r>
            <a:r>
              <a:rPr lang="zh-CN" altLang="en-US" dirty="0"/>
              <a:t>删除操作：满时扩张、小于</a:t>
            </a:r>
            <a:r>
              <a:rPr lang="en-US" altLang="zh-CN" b="1" dirty="0"/>
              <a:t>1/3</a:t>
            </a:r>
            <a:r>
              <a:rPr lang="zh-CN" altLang="en-US" dirty="0"/>
              <a:t>时收缩，势函数？</a:t>
            </a:r>
            <a:endParaRPr lang="en-US" altLang="zh-CN" dirty="0"/>
          </a:p>
        </p:txBody>
      </p:sp>
      <p:pic>
        <p:nvPicPr>
          <p:cNvPr id="4" name="音频 3">
            <a:hlinkClick r:id="" action="ppaction://media"/>
            <a:extLst>
              <a:ext uri="{FF2B5EF4-FFF2-40B4-BE49-F238E27FC236}">
                <a16:creationId xmlns:a16="http://schemas.microsoft.com/office/drawing/2014/main" id="{5D910023-3745-C440-8918-4CE8F595C1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272043835"/>
      </p:ext>
    </p:extLst>
  </p:cSld>
  <p:clrMapOvr>
    <a:masterClrMapping/>
  </p:clrMapOvr>
  <mc:AlternateContent xmlns:mc="http://schemas.openxmlformats.org/markup-compatibility/2006">
    <mc:Choice xmlns:p14="http://schemas.microsoft.com/office/powerpoint/2010/main" Requires="p14">
      <p:transition spd="slow" p14:dur="2000" advTm="260892"/>
    </mc:Choice>
    <mc:Fallback>
      <p:transition spd="slow" advTm="260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a:t>栈</a:t>
            </a:r>
            <a:r>
              <a:rPr lang="en-US" altLang="zh-CN"/>
              <a:t>S</a:t>
            </a:r>
            <a:r>
              <a:rPr lang="zh-CN" altLang="en-US"/>
              <a:t>上的三种操作</a:t>
            </a:r>
          </a:p>
        </p:txBody>
      </p:sp>
      <p:sp>
        <p:nvSpPr>
          <p:cNvPr id="4099" name="Rectangle 3"/>
          <p:cNvSpPr>
            <a:spLocks noGrp="1" noChangeArrowheads="1"/>
          </p:cNvSpPr>
          <p:nvPr>
            <p:ph type="body" idx="1"/>
          </p:nvPr>
        </p:nvSpPr>
        <p:spPr/>
        <p:txBody>
          <a:bodyPr/>
          <a:lstStyle/>
          <a:p>
            <a:pPr eaLnBrk="1" hangingPunct="1"/>
            <a:r>
              <a:rPr lang="en-US" altLang="zh-CN" sz="2800" b="1" dirty="0"/>
              <a:t>PUSH(</a:t>
            </a:r>
            <a:r>
              <a:rPr lang="en-US" altLang="zh-CN" sz="2800" b="1" i="1" dirty="0" err="1"/>
              <a:t>S</a:t>
            </a:r>
            <a:r>
              <a:rPr lang="en-US" altLang="zh-CN" sz="2800" b="1" dirty="0" err="1"/>
              <a:t>,</a:t>
            </a:r>
            <a:r>
              <a:rPr lang="en-US" altLang="zh-CN" sz="2800" b="1" i="1" dirty="0" err="1"/>
              <a:t>x</a:t>
            </a:r>
            <a:r>
              <a:rPr lang="en-US" altLang="zh-CN" sz="2800" b="1" dirty="0"/>
              <a:t>)</a:t>
            </a:r>
            <a:r>
              <a:rPr lang="zh-CN" altLang="en-US" sz="2800" dirty="0"/>
              <a:t>：将</a:t>
            </a:r>
            <a:r>
              <a:rPr lang="en-US" sz="2800" b="1" i="1" dirty="0"/>
              <a:t>x</a:t>
            </a:r>
            <a:r>
              <a:rPr lang="zh-CN" altLang="en-US" sz="2800" dirty="0"/>
              <a:t>压入</a:t>
            </a:r>
            <a:r>
              <a:rPr lang="en-US" sz="2800" b="1" i="1" dirty="0"/>
              <a:t>S</a:t>
            </a:r>
          </a:p>
          <a:p>
            <a:pPr lvl="1" eaLnBrk="1" hangingPunct="1"/>
            <a:r>
              <a:rPr lang="zh-CN" altLang="en-US" sz="2400" dirty="0"/>
              <a:t>运行时间</a:t>
            </a:r>
            <a:r>
              <a:rPr lang="el-GR" altLang="zh-CN" sz="2400" b="1" dirty="0"/>
              <a:t>Ο</a:t>
            </a:r>
            <a:r>
              <a:rPr lang="en-US" altLang="zh-CN" sz="2400" b="1" dirty="0"/>
              <a:t>(1)</a:t>
            </a:r>
          </a:p>
          <a:p>
            <a:pPr eaLnBrk="1" hangingPunct="1"/>
            <a:r>
              <a:rPr lang="zh-CN" altLang="en-US" sz="2800" dirty="0"/>
              <a:t> </a:t>
            </a:r>
            <a:r>
              <a:rPr lang="en-US" altLang="zh-CN" sz="2800" b="1" dirty="0"/>
              <a:t>POP(</a:t>
            </a:r>
            <a:r>
              <a:rPr lang="en-US" altLang="zh-CN" sz="2800" b="1" i="1" dirty="0"/>
              <a:t>S</a:t>
            </a:r>
            <a:r>
              <a:rPr lang="en-US" altLang="zh-CN" sz="2800" b="1" dirty="0"/>
              <a:t>)</a:t>
            </a:r>
            <a:r>
              <a:rPr lang="zh-CN" altLang="en-US" sz="2800" dirty="0"/>
              <a:t>：弹出栈顶</a:t>
            </a:r>
            <a:endParaRPr lang="en-US" altLang="zh-CN" sz="2800" dirty="0"/>
          </a:p>
          <a:p>
            <a:pPr lvl="1" eaLnBrk="1" hangingPunct="1"/>
            <a:r>
              <a:rPr lang="zh-CN" altLang="en-US" sz="2400" dirty="0"/>
              <a:t>运行时间</a:t>
            </a:r>
            <a:r>
              <a:rPr lang="el-GR" altLang="zh-CN" sz="2400" b="1" dirty="0"/>
              <a:t>Ο</a:t>
            </a:r>
            <a:r>
              <a:rPr lang="en-US" altLang="zh-CN" sz="2400" b="1" dirty="0"/>
              <a:t>(1)</a:t>
            </a:r>
          </a:p>
          <a:p>
            <a:pPr eaLnBrk="1" hangingPunct="1"/>
            <a:r>
              <a:rPr lang="en-US" altLang="zh-CN" sz="2800" b="1" dirty="0"/>
              <a:t>MULTIPOP(</a:t>
            </a:r>
            <a:r>
              <a:rPr lang="en-US" altLang="zh-CN" sz="2800" b="1" i="1" dirty="0" err="1"/>
              <a:t>S</a:t>
            </a:r>
            <a:r>
              <a:rPr lang="en-US" altLang="zh-CN" sz="2800" b="1" dirty="0" err="1"/>
              <a:t>,</a:t>
            </a:r>
            <a:r>
              <a:rPr lang="en-US" altLang="zh-CN" sz="2800" b="1" i="1" dirty="0" err="1"/>
              <a:t>k</a:t>
            </a:r>
            <a:r>
              <a:rPr lang="en-US" altLang="zh-CN" sz="2800" b="1" dirty="0"/>
              <a:t>)</a:t>
            </a:r>
            <a:r>
              <a:rPr lang="zh-CN" altLang="en-US" sz="2800" dirty="0"/>
              <a:t>：弹出栈顶</a:t>
            </a:r>
            <a:r>
              <a:rPr lang="en-US" altLang="zh-CN" sz="2800" i="1" dirty="0"/>
              <a:t>k</a:t>
            </a:r>
            <a:r>
              <a:rPr lang="zh-CN" altLang="en-US" sz="2800" dirty="0"/>
              <a:t>个对象</a:t>
            </a:r>
            <a:endParaRPr lang="en-US" altLang="zh-CN" sz="2800" dirty="0"/>
          </a:p>
          <a:p>
            <a:pPr lvl="1" eaLnBrk="1" hangingPunct="1"/>
            <a:endParaRPr lang="en-US" altLang="zh-CN" sz="2400" dirty="0"/>
          </a:p>
          <a:p>
            <a:pPr lvl="1" eaLnBrk="1" hangingPunct="1"/>
            <a:endParaRPr lang="en-US" altLang="zh-CN" sz="2400" dirty="0"/>
          </a:p>
          <a:p>
            <a:pPr lvl="1" eaLnBrk="1" hangingPunct="1"/>
            <a:endParaRPr lang="en-US" altLang="zh-CN" sz="2400" dirty="0"/>
          </a:p>
          <a:p>
            <a:pPr lvl="1" eaLnBrk="1" hangingPunct="1"/>
            <a:endParaRPr lang="en-US" altLang="zh-CN" sz="2400" dirty="0"/>
          </a:p>
          <a:p>
            <a:pPr lvl="1" eaLnBrk="1" hangingPunct="1"/>
            <a:r>
              <a:rPr lang="zh-CN" altLang="en-US" sz="2400" dirty="0"/>
              <a:t>运行时间</a:t>
            </a:r>
            <a:r>
              <a:rPr lang="el-GR" altLang="zh-CN" sz="2400" b="1" dirty="0"/>
              <a:t>Ο</a:t>
            </a:r>
            <a:r>
              <a:rPr lang="en-US" altLang="zh-CN" sz="2400" b="1" dirty="0"/>
              <a:t>(min(</a:t>
            </a:r>
            <a:r>
              <a:rPr lang="en-US" altLang="zh-CN" sz="2400" b="1" i="1" dirty="0" err="1"/>
              <a:t>k</a:t>
            </a:r>
            <a:r>
              <a:rPr lang="en-US" altLang="zh-CN" sz="2400" b="1" dirty="0" err="1"/>
              <a:t>,</a:t>
            </a:r>
            <a:r>
              <a:rPr lang="en-US" altLang="zh-CN" sz="2400" b="1" i="1" dirty="0" err="1"/>
              <a:t>s</a:t>
            </a:r>
            <a:r>
              <a:rPr lang="en-US" altLang="zh-CN" sz="2400" b="1" dirty="0"/>
              <a:t>))</a:t>
            </a:r>
            <a:r>
              <a:rPr lang="zh-CN" altLang="en-US" sz="2400" dirty="0"/>
              <a:t>，</a:t>
            </a:r>
            <a:r>
              <a:rPr lang="en-US" altLang="zh-CN" sz="2400" b="1" i="1" dirty="0"/>
              <a:t>s</a:t>
            </a:r>
            <a:r>
              <a:rPr lang="zh-CN" altLang="en-US" sz="2400" dirty="0"/>
              <a:t>为栈中对象个数</a:t>
            </a:r>
            <a:endParaRPr lang="en-US" altLang="zh-CN" sz="2400" dirty="0"/>
          </a:p>
        </p:txBody>
      </p:sp>
      <p:sp>
        <p:nvSpPr>
          <p:cNvPr id="4" name="TextBox 3"/>
          <p:cNvSpPr txBox="1"/>
          <p:nvPr/>
        </p:nvSpPr>
        <p:spPr>
          <a:xfrm>
            <a:off x="1600200" y="4038600"/>
            <a:ext cx="5867400" cy="1569660"/>
          </a:xfrm>
          <a:prstGeom prst="rect">
            <a:avLst/>
          </a:prstGeom>
          <a:noFill/>
        </p:spPr>
        <p:txBody>
          <a:bodyPr wrap="square" rtlCol="0">
            <a:spAutoFit/>
          </a:bodyPr>
          <a:lstStyle/>
          <a:p>
            <a:r>
              <a:rPr lang="en-US" sz="2400" b="1">
                <a:solidFill>
                  <a:schemeClr val="accent5">
                    <a:lumMod val="25000"/>
                  </a:schemeClr>
                </a:solidFill>
                <a:latin typeface="Times New Roman" pitchFamily="18" charset="0"/>
                <a:cs typeface="Times New Roman" pitchFamily="18" charset="0"/>
              </a:rPr>
              <a:t>MULTIPOP(</a:t>
            </a:r>
            <a:r>
              <a:rPr lang="en-US" sz="2400" b="1" i="1">
                <a:solidFill>
                  <a:schemeClr val="accent5">
                    <a:lumMod val="25000"/>
                  </a:schemeClr>
                </a:solidFill>
                <a:latin typeface="Times New Roman" pitchFamily="18" charset="0"/>
                <a:cs typeface="Times New Roman" pitchFamily="18" charset="0"/>
              </a:rPr>
              <a:t>S</a:t>
            </a:r>
            <a:r>
              <a:rPr lang="en-US" sz="2400" b="1">
                <a:solidFill>
                  <a:schemeClr val="accent5">
                    <a:lumMod val="25000"/>
                  </a:schemeClr>
                </a:solidFill>
                <a:latin typeface="Times New Roman" pitchFamily="18" charset="0"/>
                <a:cs typeface="Times New Roman" pitchFamily="18" charset="0"/>
              </a:rPr>
              <a:t>, </a:t>
            </a:r>
            <a:r>
              <a:rPr lang="en-US" sz="2400" b="1" i="1">
                <a:solidFill>
                  <a:schemeClr val="accent5">
                    <a:lumMod val="25000"/>
                  </a:schemeClr>
                </a:solidFill>
                <a:latin typeface="Times New Roman" pitchFamily="18" charset="0"/>
                <a:cs typeface="Times New Roman" pitchFamily="18" charset="0"/>
              </a:rPr>
              <a:t>k</a:t>
            </a:r>
            <a:r>
              <a:rPr lang="en-US" sz="2400" b="1">
                <a:solidFill>
                  <a:schemeClr val="accent5">
                    <a:lumMod val="25000"/>
                  </a:schemeClr>
                </a:solidFill>
                <a:latin typeface="Times New Roman" pitchFamily="18" charset="0"/>
                <a:cs typeface="Times New Roman" pitchFamily="18" charset="0"/>
              </a:rPr>
              <a:t>) </a:t>
            </a:r>
            <a:br>
              <a:rPr lang="en-US" sz="2400" b="1">
                <a:solidFill>
                  <a:schemeClr val="accent5">
                    <a:lumMod val="25000"/>
                  </a:schemeClr>
                </a:solidFill>
                <a:latin typeface="Times New Roman" pitchFamily="18" charset="0"/>
                <a:cs typeface="Times New Roman" pitchFamily="18" charset="0"/>
              </a:rPr>
            </a:br>
            <a:r>
              <a:rPr lang="en-US" sz="2400" b="1">
                <a:solidFill>
                  <a:schemeClr val="accent5">
                    <a:lumMod val="25000"/>
                  </a:schemeClr>
                </a:solidFill>
                <a:latin typeface="Times New Roman" pitchFamily="18" charset="0"/>
                <a:cs typeface="Times New Roman" pitchFamily="18" charset="0"/>
              </a:rPr>
              <a:t>1 while not STACK-EMPTY(</a:t>
            </a:r>
            <a:r>
              <a:rPr lang="en-US" sz="2400" b="1" i="1">
                <a:solidFill>
                  <a:schemeClr val="accent5">
                    <a:lumMod val="25000"/>
                  </a:schemeClr>
                </a:solidFill>
                <a:latin typeface="Times New Roman" pitchFamily="18" charset="0"/>
                <a:cs typeface="Times New Roman" pitchFamily="18" charset="0"/>
              </a:rPr>
              <a:t>S</a:t>
            </a:r>
            <a:r>
              <a:rPr lang="en-US" sz="2400" b="1">
                <a:solidFill>
                  <a:schemeClr val="accent5">
                    <a:lumMod val="25000"/>
                  </a:schemeClr>
                </a:solidFill>
                <a:latin typeface="Times New Roman" pitchFamily="18" charset="0"/>
                <a:cs typeface="Times New Roman" pitchFamily="18" charset="0"/>
              </a:rPr>
              <a:t>) and </a:t>
            </a:r>
            <a:r>
              <a:rPr lang="en-US" sz="2400" b="1" i="1">
                <a:solidFill>
                  <a:schemeClr val="accent5">
                    <a:lumMod val="25000"/>
                  </a:schemeClr>
                </a:solidFill>
                <a:latin typeface="Times New Roman" pitchFamily="18" charset="0"/>
                <a:cs typeface="Times New Roman" pitchFamily="18" charset="0"/>
              </a:rPr>
              <a:t>k</a:t>
            </a:r>
            <a:r>
              <a:rPr lang="en-US" sz="2400" b="1">
                <a:solidFill>
                  <a:schemeClr val="accent5">
                    <a:lumMod val="25000"/>
                  </a:schemeClr>
                </a:solidFill>
                <a:latin typeface="Times New Roman" pitchFamily="18" charset="0"/>
                <a:cs typeface="Times New Roman" pitchFamily="18" charset="0"/>
              </a:rPr>
              <a:t> ≠ 0 </a:t>
            </a:r>
            <a:br>
              <a:rPr lang="en-US" sz="2400" b="1">
                <a:solidFill>
                  <a:schemeClr val="accent5">
                    <a:lumMod val="25000"/>
                  </a:schemeClr>
                </a:solidFill>
                <a:latin typeface="Times New Roman" pitchFamily="18" charset="0"/>
                <a:cs typeface="Times New Roman" pitchFamily="18" charset="0"/>
              </a:rPr>
            </a:br>
            <a:r>
              <a:rPr lang="en-US" sz="2400" b="1">
                <a:solidFill>
                  <a:schemeClr val="accent5">
                    <a:lumMod val="25000"/>
                  </a:schemeClr>
                </a:solidFill>
                <a:latin typeface="Times New Roman" pitchFamily="18" charset="0"/>
                <a:cs typeface="Times New Roman" pitchFamily="18" charset="0"/>
              </a:rPr>
              <a:t>2     do POP(</a:t>
            </a:r>
            <a:r>
              <a:rPr lang="en-US" sz="2400" b="1" i="1">
                <a:solidFill>
                  <a:schemeClr val="accent5">
                    <a:lumMod val="25000"/>
                  </a:schemeClr>
                </a:solidFill>
                <a:latin typeface="Times New Roman" pitchFamily="18" charset="0"/>
                <a:cs typeface="Times New Roman" pitchFamily="18" charset="0"/>
              </a:rPr>
              <a:t>S</a:t>
            </a:r>
            <a:r>
              <a:rPr lang="en-US" sz="2400" b="1">
                <a:solidFill>
                  <a:schemeClr val="accent5">
                    <a:lumMod val="25000"/>
                  </a:schemeClr>
                </a:solidFill>
                <a:latin typeface="Times New Roman" pitchFamily="18" charset="0"/>
                <a:cs typeface="Times New Roman" pitchFamily="18" charset="0"/>
              </a:rPr>
              <a:t>) </a:t>
            </a:r>
            <a:br>
              <a:rPr lang="en-US" sz="2400" b="1">
                <a:solidFill>
                  <a:schemeClr val="accent5">
                    <a:lumMod val="25000"/>
                  </a:schemeClr>
                </a:solidFill>
                <a:latin typeface="Times New Roman" pitchFamily="18" charset="0"/>
                <a:cs typeface="Times New Roman" pitchFamily="18" charset="0"/>
              </a:rPr>
            </a:br>
            <a:r>
              <a:rPr lang="en-US" sz="2400" b="1">
                <a:solidFill>
                  <a:schemeClr val="accent5">
                    <a:lumMod val="25000"/>
                  </a:schemeClr>
                </a:solidFill>
                <a:latin typeface="Times New Roman" pitchFamily="18" charset="0"/>
                <a:cs typeface="Times New Roman" pitchFamily="18" charset="0"/>
              </a:rPr>
              <a:t>3         </a:t>
            </a:r>
            <a:r>
              <a:rPr lang="en-US" sz="2400" b="1" i="1">
                <a:solidFill>
                  <a:schemeClr val="accent5">
                    <a:lumMod val="25000"/>
                  </a:schemeClr>
                </a:solidFill>
                <a:latin typeface="Times New Roman" pitchFamily="18" charset="0"/>
                <a:cs typeface="Times New Roman" pitchFamily="18" charset="0"/>
              </a:rPr>
              <a:t>k</a:t>
            </a:r>
            <a:r>
              <a:rPr lang="en-US" sz="2400" b="1">
                <a:solidFill>
                  <a:schemeClr val="accent5">
                    <a:lumMod val="25000"/>
                  </a:schemeClr>
                </a:solidFill>
                <a:latin typeface="Times New Roman" pitchFamily="18" charset="0"/>
                <a:cs typeface="Times New Roman" pitchFamily="18" charset="0"/>
              </a:rPr>
              <a:t> → </a:t>
            </a:r>
            <a:r>
              <a:rPr lang="en-US" sz="2400" b="1" i="1">
                <a:solidFill>
                  <a:schemeClr val="accent5">
                    <a:lumMod val="25000"/>
                  </a:schemeClr>
                </a:solidFill>
                <a:latin typeface="Times New Roman" pitchFamily="18" charset="0"/>
                <a:cs typeface="Times New Roman" pitchFamily="18" charset="0"/>
              </a:rPr>
              <a:t>k</a:t>
            </a:r>
            <a:r>
              <a:rPr lang="en-US" sz="2400" b="1">
                <a:solidFill>
                  <a:schemeClr val="accent5">
                    <a:lumMod val="25000"/>
                  </a:schemeClr>
                </a:solidFill>
                <a:latin typeface="Times New Roman" pitchFamily="18" charset="0"/>
                <a:cs typeface="Times New Roman" pitchFamily="18" charset="0"/>
              </a:rPr>
              <a:t> - 1 </a:t>
            </a:r>
            <a:endParaRPr lang="zh-CN" altLang="en-US" sz="2400" b="1">
              <a:solidFill>
                <a:schemeClr val="accent5">
                  <a:lumMod val="25000"/>
                </a:schemeClr>
              </a:solidFill>
              <a:latin typeface="Times New Roman" pitchFamily="18" charset="0"/>
              <a:cs typeface="Times New Roman" pitchFamily="18" charset="0"/>
            </a:endParaRPr>
          </a:p>
        </p:txBody>
      </p:sp>
      <p:pic>
        <p:nvPicPr>
          <p:cNvPr id="2" name="音频 1">
            <a:hlinkClick r:id="" action="ppaction://media"/>
            <a:extLst>
              <a:ext uri="{FF2B5EF4-FFF2-40B4-BE49-F238E27FC236}">
                <a16:creationId xmlns:a16="http://schemas.microsoft.com/office/drawing/2014/main" id="{5D1382AF-2A04-8543-8810-1AE34E81E1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718047971"/>
      </p:ext>
    </p:extLst>
  </p:cSld>
  <p:clrMapOvr>
    <a:masterClrMapping/>
  </p:clrMapOvr>
  <mc:AlternateContent xmlns:mc="http://schemas.openxmlformats.org/markup-compatibility/2006" xmlns:p14="http://schemas.microsoft.com/office/powerpoint/2010/main">
    <mc:Choice Requires="p14">
      <p:transition spd="slow" p14:dur="2000" advTm="36991"/>
    </mc:Choice>
    <mc:Fallback xmlns="">
      <p:transition spd="slow" advTm="36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i="1"/>
              <a:t>n</a:t>
            </a:r>
            <a:r>
              <a:rPr lang="zh-CN" altLang="en-US"/>
              <a:t>个栈操作的平摊时间</a:t>
            </a:r>
          </a:p>
        </p:txBody>
      </p:sp>
      <p:sp>
        <p:nvSpPr>
          <p:cNvPr id="3" name="内容占位符 2"/>
          <p:cNvSpPr>
            <a:spLocks noGrp="1"/>
          </p:cNvSpPr>
          <p:nvPr>
            <p:ph idx="1"/>
          </p:nvPr>
        </p:nvSpPr>
        <p:spPr/>
        <p:txBody>
          <a:bodyPr/>
          <a:lstStyle/>
          <a:p>
            <a:r>
              <a:rPr lang="zh-CN" altLang="en-US" sz="2800" dirty="0"/>
              <a:t>设有</a:t>
            </a:r>
            <a:r>
              <a:rPr lang="en-US" altLang="zh-CN" sz="2800" b="1" i="1" dirty="0">
                <a:solidFill>
                  <a:schemeClr val="accent1">
                    <a:lumMod val="50000"/>
                  </a:schemeClr>
                </a:solidFill>
              </a:rPr>
              <a:t>n</a:t>
            </a:r>
            <a:r>
              <a:rPr lang="zh-CN" altLang="en-US" sz="2800" dirty="0"/>
              <a:t>个栈操作（</a:t>
            </a:r>
            <a:r>
              <a:rPr lang="en-US" altLang="zh-CN" sz="2800" b="1" dirty="0"/>
              <a:t>PUSH</a:t>
            </a:r>
            <a:r>
              <a:rPr lang="zh-CN" altLang="en-US" sz="2800" dirty="0"/>
              <a:t>、</a:t>
            </a:r>
            <a:r>
              <a:rPr lang="en-US" altLang="zh-CN" sz="2800" b="1" dirty="0"/>
              <a:t>POP</a:t>
            </a:r>
            <a:r>
              <a:rPr lang="zh-CN" altLang="en-US" sz="2800" dirty="0"/>
              <a:t>、</a:t>
            </a:r>
            <a:r>
              <a:rPr lang="en-US" altLang="zh-CN" sz="2800" b="1" dirty="0"/>
              <a:t>MULTIPOP </a:t>
            </a:r>
            <a:r>
              <a:rPr lang="zh-CN" altLang="en-US" sz="2800" dirty="0"/>
              <a:t>）</a:t>
            </a:r>
            <a:r>
              <a:rPr lang="en-US" altLang="zh-CN" sz="2800" dirty="0"/>
              <a:t> </a:t>
            </a:r>
            <a:r>
              <a:rPr lang="zh-CN" altLang="en-US" sz="2800" dirty="0"/>
              <a:t>的序列，作用于初始为空的栈</a:t>
            </a:r>
            <a:r>
              <a:rPr lang="en-US" altLang="zh-CN" sz="2800" b="1" i="1" dirty="0">
                <a:solidFill>
                  <a:srgbClr val="3C8C93"/>
                </a:solidFill>
              </a:rPr>
              <a:t>S</a:t>
            </a:r>
            <a:r>
              <a:rPr lang="zh-CN" altLang="en-US" sz="2800" dirty="0"/>
              <a:t>。</a:t>
            </a:r>
            <a:endParaRPr lang="en-US" altLang="zh-CN" sz="2800" dirty="0"/>
          </a:p>
          <a:p>
            <a:r>
              <a:rPr lang="zh-CN" altLang="en-US" sz="2800" dirty="0"/>
              <a:t>总的运行时间的界是什么？</a:t>
            </a:r>
            <a:endParaRPr lang="en-US" altLang="zh-CN" sz="2800" dirty="0"/>
          </a:p>
          <a:p>
            <a:pPr lvl="1"/>
            <a:r>
              <a:rPr lang="zh-CN" altLang="en-US" sz="2400" dirty="0"/>
              <a:t>每个操作都可能是</a:t>
            </a:r>
            <a:r>
              <a:rPr lang="en-US" altLang="zh-CN" sz="2400" b="1" dirty="0"/>
              <a:t>MULTIPOP </a:t>
            </a:r>
          </a:p>
          <a:p>
            <a:pPr lvl="1"/>
            <a:r>
              <a:rPr lang="zh-CN" altLang="en-US" sz="2400" dirty="0"/>
              <a:t>每个</a:t>
            </a:r>
            <a:r>
              <a:rPr lang="en-US" altLang="zh-CN" sz="2400" b="1" dirty="0"/>
              <a:t>MULTIPOP </a:t>
            </a:r>
            <a:r>
              <a:rPr lang="zh-CN" altLang="en-US" sz="2400" dirty="0"/>
              <a:t>的运行时间是</a:t>
            </a:r>
            <a:r>
              <a:rPr lang="el-GR" altLang="zh-CN" sz="2400" b="1" i="1" dirty="0">
                <a:solidFill>
                  <a:srgbClr val="3C8C93"/>
                </a:solidFill>
              </a:rPr>
              <a:t>Ο</a:t>
            </a:r>
            <a:r>
              <a:rPr lang="en-US" altLang="zh-CN" sz="2400" b="1" dirty="0">
                <a:solidFill>
                  <a:srgbClr val="3C8C93"/>
                </a:solidFill>
              </a:rPr>
              <a:t>(min(</a:t>
            </a:r>
            <a:r>
              <a:rPr lang="en-US" altLang="zh-CN" sz="2400" b="1" i="1" dirty="0">
                <a:solidFill>
                  <a:srgbClr val="3C8C93"/>
                </a:solidFill>
              </a:rPr>
              <a:t>k</a:t>
            </a:r>
            <a:r>
              <a:rPr lang="en-US" altLang="zh-CN" sz="2400" b="1" dirty="0">
                <a:solidFill>
                  <a:srgbClr val="3C8C93"/>
                </a:solidFill>
              </a:rPr>
              <a:t>, </a:t>
            </a:r>
            <a:r>
              <a:rPr lang="en-US" altLang="zh-CN" sz="2400" b="1" i="1" dirty="0">
                <a:solidFill>
                  <a:srgbClr val="3C8C93"/>
                </a:solidFill>
              </a:rPr>
              <a:t>s</a:t>
            </a:r>
            <a:r>
              <a:rPr lang="en-US" altLang="zh-CN" sz="2400" b="1" dirty="0">
                <a:solidFill>
                  <a:srgbClr val="3C8C93"/>
                </a:solidFill>
              </a:rPr>
              <a:t>))=</a:t>
            </a: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lvl="1"/>
            <a:r>
              <a:rPr lang="zh-CN" altLang="en-US" sz="2400" dirty="0"/>
              <a:t>总的运行时间的上界为</a:t>
            </a: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n</a:t>
            </a:r>
            <a:r>
              <a:rPr lang="en-US" altLang="zh-CN" sz="2400" b="1" baseline="30000" dirty="0">
                <a:solidFill>
                  <a:srgbClr val="3C8C93"/>
                </a:solidFill>
              </a:rPr>
              <a:t>2</a:t>
            </a:r>
            <a:r>
              <a:rPr lang="en-US" altLang="zh-CN" sz="2400" b="1" dirty="0">
                <a:solidFill>
                  <a:srgbClr val="3C8C93"/>
                </a:solidFill>
              </a:rPr>
              <a:t>)</a:t>
            </a:r>
          </a:p>
          <a:p>
            <a:pPr lvl="1"/>
            <a:r>
              <a:rPr lang="zh-CN" altLang="en-US" sz="2400" dirty="0"/>
              <a:t>这是一个紧的上界吗？</a:t>
            </a:r>
          </a:p>
        </p:txBody>
      </p:sp>
      <p:pic>
        <p:nvPicPr>
          <p:cNvPr id="5" name="音频 4">
            <a:hlinkClick r:id="" action="ppaction://media"/>
            <a:extLst>
              <a:ext uri="{FF2B5EF4-FFF2-40B4-BE49-F238E27FC236}">
                <a16:creationId xmlns:a16="http://schemas.microsoft.com/office/drawing/2014/main" id="{60402803-784A-8B4B-92FA-3505E217A7A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012709772"/>
      </p:ext>
    </p:extLst>
  </p:cSld>
  <p:clrMapOvr>
    <a:masterClrMapping/>
  </p:clrMapOvr>
  <mc:AlternateContent xmlns:mc="http://schemas.openxmlformats.org/markup-compatibility/2006">
    <mc:Choice xmlns:p14="http://schemas.microsoft.com/office/powerpoint/2010/main" Requires="p14">
      <p:transition spd="slow" p14:dur="2000" advTm="36468"/>
    </mc:Choice>
    <mc:Fallback>
      <p:transition spd="slow" advTm="36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i="1" dirty="0">
                <a:solidFill>
                  <a:srgbClr val="3C8C93"/>
                </a:solidFill>
              </a:rPr>
              <a:t>n</a:t>
            </a:r>
            <a:r>
              <a:rPr lang="zh-CN" altLang="en-US" dirty="0"/>
              <a:t>个栈操作的平摊时间</a:t>
            </a:r>
          </a:p>
        </p:txBody>
      </p:sp>
      <p:sp>
        <p:nvSpPr>
          <p:cNvPr id="3" name="内容占位符 2"/>
          <p:cNvSpPr>
            <a:spLocks noGrp="1"/>
          </p:cNvSpPr>
          <p:nvPr>
            <p:ph idx="1"/>
          </p:nvPr>
        </p:nvSpPr>
        <p:spPr/>
        <p:txBody>
          <a:bodyPr/>
          <a:lstStyle/>
          <a:p>
            <a:pPr>
              <a:lnSpc>
                <a:spcPct val="110000"/>
              </a:lnSpc>
            </a:pPr>
            <a:r>
              <a:rPr lang="zh-CN" altLang="en-US" sz="2400" dirty="0"/>
              <a:t>只有</a:t>
            </a:r>
            <a:r>
              <a:rPr lang="en-US" altLang="zh-CN" sz="2400" b="1" dirty="0"/>
              <a:t>PUSH</a:t>
            </a:r>
            <a:r>
              <a:rPr lang="zh-CN" altLang="en-US" sz="2400" dirty="0"/>
              <a:t>操作增加栈</a:t>
            </a:r>
            <a:r>
              <a:rPr lang="en-US" altLang="zh-CN" sz="2400" b="1" i="1" dirty="0">
                <a:solidFill>
                  <a:srgbClr val="3C8C93"/>
                </a:solidFill>
              </a:rPr>
              <a:t>S</a:t>
            </a:r>
            <a:r>
              <a:rPr lang="zh-CN" altLang="en-US" sz="2400" dirty="0"/>
              <a:t>中的对象个数</a:t>
            </a:r>
            <a:endParaRPr lang="en-US" altLang="zh-CN" sz="2400" dirty="0"/>
          </a:p>
          <a:p>
            <a:pPr>
              <a:lnSpc>
                <a:spcPct val="110000"/>
              </a:lnSpc>
            </a:pPr>
            <a:r>
              <a:rPr lang="zh-CN" altLang="en-US" sz="2400" dirty="0"/>
              <a:t>所有</a:t>
            </a:r>
            <a:r>
              <a:rPr lang="en-US" altLang="zh-CN" sz="2400" b="1" dirty="0"/>
              <a:t>POP</a:t>
            </a:r>
            <a:r>
              <a:rPr lang="zh-CN" altLang="en-US" sz="2400" dirty="0"/>
              <a:t>和</a:t>
            </a:r>
            <a:r>
              <a:rPr lang="en-US" altLang="zh-CN" sz="2400" b="1" dirty="0"/>
              <a:t>MULTIPOP </a:t>
            </a:r>
            <a:r>
              <a:rPr lang="zh-CN" altLang="en-US" sz="2400" dirty="0"/>
              <a:t>弹出的对象数不会弹出多于</a:t>
            </a:r>
            <a:r>
              <a:rPr lang="en-US" altLang="zh-CN" sz="2400" b="1" dirty="0"/>
              <a:t>PUSH</a:t>
            </a:r>
            <a:r>
              <a:rPr lang="zh-CN" altLang="en-US" sz="2400" dirty="0"/>
              <a:t>入栈的对象数</a:t>
            </a:r>
            <a:endParaRPr lang="en-US" altLang="zh-CN" sz="2400" dirty="0"/>
          </a:p>
          <a:p>
            <a:pPr>
              <a:lnSpc>
                <a:spcPct val="110000"/>
              </a:lnSpc>
            </a:pPr>
            <a:r>
              <a:rPr lang="zh-CN" altLang="en-US" sz="2400" dirty="0"/>
              <a:t>故总的运行时间为</a:t>
            </a: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lvl="1">
              <a:lnSpc>
                <a:spcPct val="110000"/>
              </a:lnSpc>
            </a:pPr>
            <a:r>
              <a:rPr lang="zh-CN" altLang="en-US" sz="2400" dirty="0"/>
              <a:t>所有</a:t>
            </a:r>
            <a:r>
              <a:rPr lang="en-US" altLang="zh-CN" sz="2400" b="1" dirty="0"/>
              <a:t>PUSH</a:t>
            </a:r>
            <a:r>
              <a:rPr lang="zh-CN" altLang="en-US" sz="2400" dirty="0"/>
              <a:t>入栈的对象数为</a:t>
            </a: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lvl="1">
              <a:lnSpc>
                <a:spcPct val="110000"/>
              </a:lnSpc>
            </a:pPr>
            <a:r>
              <a:rPr lang="zh-CN" altLang="en-US" sz="2400" dirty="0"/>
              <a:t>所有</a:t>
            </a:r>
            <a:r>
              <a:rPr lang="en-US" altLang="zh-CN" sz="2400" b="1" dirty="0"/>
              <a:t>POP</a:t>
            </a:r>
            <a:r>
              <a:rPr lang="zh-CN" altLang="en-US" sz="2400" dirty="0"/>
              <a:t>和</a:t>
            </a:r>
            <a:r>
              <a:rPr lang="en-US" altLang="zh-CN" sz="2400" b="1" dirty="0"/>
              <a:t>MULTIPOP </a:t>
            </a:r>
            <a:r>
              <a:rPr lang="zh-CN" altLang="en-US" sz="2400" dirty="0"/>
              <a:t>弹出的对象数也为</a:t>
            </a: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a:lnSpc>
                <a:spcPct val="110000"/>
              </a:lnSpc>
            </a:pPr>
            <a:r>
              <a:rPr lang="zh-CN" altLang="en-US" sz="2400" dirty="0"/>
              <a:t>每个</a:t>
            </a:r>
            <a:r>
              <a:rPr lang="en-US" altLang="zh-CN" sz="2400" b="1" dirty="0"/>
              <a:t>PUSH</a:t>
            </a:r>
            <a:r>
              <a:rPr lang="zh-CN" altLang="en-US" sz="2400" dirty="0"/>
              <a:t>、</a:t>
            </a:r>
            <a:r>
              <a:rPr lang="en-US" altLang="zh-CN" sz="2800" dirty="0"/>
              <a:t> </a:t>
            </a:r>
            <a:r>
              <a:rPr lang="en-US" altLang="zh-CN" sz="2800" b="1" dirty="0"/>
              <a:t>POP</a:t>
            </a:r>
            <a:r>
              <a:rPr lang="zh-CN" altLang="en-US" sz="2800" dirty="0"/>
              <a:t>和</a:t>
            </a:r>
            <a:r>
              <a:rPr lang="en-US" altLang="zh-CN" sz="2800" b="1" dirty="0"/>
              <a:t>MULTIPOP </a:t>
            </a:r>
            <a:r>
              <a:rPr lang="zh-CN" altLang="en-US" sz="2800" dirty="0"/>
              <a:t>操作的平摊时间</a:t>
            </a:r>
            <a:endParaRPr lang="en-US" altLang="zh-CN" sz="2800" dirty="0"/>
          </a:p>
          <a:p>
            <a:pPr lvl="1">
              <a:lnSpc>
                <a:spcPct val="110000"/>
              </a:lnSpc>
            </a:pP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 = </a:t>
            </a:r>
            <a:r>
              <a:rPr lang="el-GR" altLang="zh-CN" sz="2400" b="1" i="1" dirty="0">
                <a:solidFill>
                  <a:srgbClr val="3C8C93"/>
                </a:solidFill>
              </a:rPr>
              <a:t>Ο</a:t>
            </a:r>
            <a:r>
              <a:rPr lang="en-US" altLang="zh-CN" sz="2400" b="1" dirty="0">
                <a:solidFill>
                  <a:srgbClr val="3C8C93"/>
                </a:solidFill>
              </a:rPr>
              <a:t>(1)</a:t>
            </a:r>
          </a:p>
          <a:p>
            <a:pPr>
              <a:lnSpc>
                <a:spcPct val="110000"/>
              </a:lnSpc>
            </a:pPr>
            <a:r>
              <a:rPr lang="zh-CN" altLang="en-US" sz="2400" b="1" dirty="0">
                <a:solidFill>
                  <a:schemeClr val="accent2">
                    <a:lumMod val="75000"/>
                  </a:schemeClr>
                </a:solidFill>
              </a:rPr>
              <a:t>聚集法：</a:t>
            </a:r>
            <a:r>
              <a:rPr lang="zh-CN" altLang="en-US" sz="2400" dirty="0">
                <a:solidFill>
                  <a:schemeClr val="accent2">
                    <a:lumMod val="75000"/>
                  </a:schemeClr>
                </a:solidFill>
              </a:rPr>
              <a:t>通过总运行时间求平均得到平摊时间，不需要对操作序列的概率分布做假设。</a:t>
            </a:r>
          </a:p>
        </p:txBody>
      </p:sp>
      <p:pic>
        <p:nvPicPr>
          <p:cNvPr id="5" name="音频 4">
            <a:hlinkClick r:id="" action="ppaction://media"/>
            <a:extLst>
              <a:ext uri="{FF2B5EF4-FFF2-40B4-BE49-F238E27FC236}">
                <a16:creationId xmlns:a16="http://schemas.microsoft.com/office/drawing/2014/main" id="{72278F75-84E6-0B48-B96D-7F3529EC376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172881852"/>
      </p:ext>
    </p:extLst>
  </p:cSld>
  <p:clrMapOvr>
    <a:masterClrMapping/>
  </p:clrMapOvr>
  <mc:AlternateContent xmlns:mc="http://schemas.openxmlformats.org/markup-compatibility/2006">
    <mc:Choice xmlns:p14="http://schemas.microsoft.com/office/powerpoint/2010/main" Requires="p14">
      <p:transition spd="slow" p14:dur="2000" advTm="60342"/>
    </mc:Choice>
    <mc:Fallback>
      <p:transition spd="slow" advTm="60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二进制计数器</a:t>
            </a:r>
          </a:p>
        </p:txBody>
      </p:sp>
      <p:sp>
        <p:nvSpPr>
          <p:cNvPr id="3" name="内容占位符 2"/>
          <p:cNvSpPr>
            <a:spLocks noGrp="1"/>
          </p:cNvSpPr>
          <p:nvPr>
            <p:ph idx="1"/>
          </p:nvPr>
        </p:nvSpPr>
        <p:spPr/>
        <p:txBody>
          <a:bodyPr/>
          <a:lstStyle/>
          <a:p>
            <a:pPr>
              <a:lnSpc>
                <a:spcPct val="120000"/>
              </a:lnSpc>
            </a:pPr>
            <a:r>
              <a:rPr lang="zh-CN" altLang="en-US" sz="2800" dirty="0"/>
              <a:t>计数器</a:t>
            </a:r>
            <a:r>
              <a:rPr lang="en-US" sz="2800" b="1" i="1" dirty="0">
                <a:solidFill>
                  <a:srgbClr val="3C8C93"/>
                </a:solidFill>
              </a:rPr>
              <a:t>A</a:t>
            </a:r>
            <a:r>
              <a:rPr lang="en-US" sz="2800" b="1" dirty="0">
                <a:solidFill>
                  <a:srgbClr val="3C8C93"/>
                </a:solidFill>
              </a:rPr>
              <a:t>[0 ‥ </a:t>
            </a:r>
            <a:r>
              <a:rPr lang="en-US" sz="2800" b="1" i="1" dirty="0">
                <a:solidFill>
                  <a:srgbClr val="3C8C93"/>
                </a:solidFill>
              </a:rPr>
              <a:t>k</a:t>
            </a:r>
            <a:r>
              <a:rPr lang="en-US" sz="2800" b="1" dirty="0">
                <a:solidFill>
                  <a:srgbClr val="3C8C93"/>
                </a:solidFill>
              </a:rPr>
              <a:t> -1]</a:t>
            </a:r>
            <a:r>
              <a:rPr lang="en-US" sz="2800" dirty="0">
                <a:solidFill>
                  <a:srgbClr val="3C8C93"/>
                </a:solidFill>
              </a:rPr>
              <a:t> </a:t>
            </a:r>
            <a:r>
              <a:rPr lang="zh-CN" altLang="en-US" sz="2800" dirty="0"/>
              <a:t>表示为</a:t>
            </a:r>
            <a:r>
              <a:rPr lang="en-US" altLang="zh-CN" sz="2800" b="1" i="1" dirty="0">
                <a:solidFill>
                  <a:srgbClr val="3C8C93"/>
                </a:solidFill>
              </a:rPr>
              <a:t>k</a:t>
            </a:r>
            <a:r>
              <a:rPr lang="zh-CN" altLang="en-US" sz="2800" dirty="0"/>
              <a:t>位二进制位的数组</a:t>
            </a:r>
            <a:endParaRPr lang="en-US" altLang="zh-CN" sz="2800" dirty="0"/>
          </a:p>
          <a:p>
            <a:pPr>
              <a:lnSpc>
                <a:spcPct val="120000"/>
              </a:lnSpc>
            </a:pPr>
            <a:endParaRPr lang="en-US" altLang="zh-CN" sz="2800" dirty="0"/>
          </a:p>
          <a:p>
            <a:pPr>
              <a:lnSpc>
                <a:spcPct val="120000"/>
              </a:lnSpc>
            </a:pPr>
            <a:r>
              <a:rPr lang="zh-CN" altLang="en-US" sz="2800" dirty="0"/>
              <a:t>操作</a:t>
            </a:r>
            <a:r>
              <a:rPr lang="en-US" sz="2800" dirty="0"/>
              <a:t>INCREMENT</a:t>
            </a:r>
            <a:r>
              <a:rPr lang="zh-CN" altLang="en-US" sz="2800" dirty="0"/>
              <a:t>实现计数器加一</a:t>
            </a:r>
            <a:r>
              <a:rPr lang="en-US" sz="2800" dirty="0"/>
              <a:t> </a:t>
            </a:r>
            <a:endParaRPr lang="en-US" altLang="zh-CN" sz="2800" dirty="0"/>
          </a:p>
          <a:p>
            <a:pPr lvl="1">
              <a:lnSpc>
                <a:spcPct val="120000"/>
              </a:lnSpc>
            </a:pPr>
            <a:r>
              <a:rPr lang="zh-CN" altLang="en-US" sz="2400" dirty="0"/>
              <a:t>运行时间</a:t>
            </a: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k</a:t>
            </a:r>
            <a:r>
              <a:rPr lang="en-US" altLang="zh-CN" sz="2400" b="1" dirty="0">
                <a:solidFill>
                  <a:srgbClr val="3C8C93"/>
                </a:solidFill>
              </a:rPr>
              <a:t>)</a:t>
            </a:r>
          </a:p>
          <a:p>
            <a:pPr lvl="1">
              <a:lnSpc>
                <a:spcPct val="120000"/>
              </a:lnSpc>
            </a:pPr>
            <a:r>
              <a:rPr lang="en-US" altLang="zh-CN" sz="2400" b="1" i="1" dirty="0">
                <a:solidFill>
                  <a:srgbClr val="3C8C93"/>
                </a:solidFill>
              </a:rPr>
              <a:t>n</a:t>
            </a:r>
            <a:r>
              <a:rPr lang="zh-CN" altLang="en-US" sz="2400" dirty="0"/>
              <a:t>个</a:t>
            </a:r>
            <a:r>
              <a:rPr lang="en-US" sz="2400" dirty="0"/>
              <a:t>INCREMENT</a:t>
            </a:r>
            <a:r>
              <a:rPr lang="zh-CN" altLang="en-US" sz="2400" dirty="0"/>
              <a:t>操作</a:t>
            </a:r>
            <a:br>
              <a:rPr lang="en-US" altLang="zh-CN" sz="2400" dirty="0"/>
            </a:br>
            <a:r>
              <a:rPr lang="zh-CN" altLang="en-US" sz="2400" dirty="0"/>
              <a:t>序列的运行时间</a:t>
            </a:r>
            <a:br>
              <a:rPr lang="en-US" altLang="zh-CN" sz="2400" dirty="0"/>
            </a:br>
            <a:r>
              <a:rPr lang="el-GR" altLang="zh-CN" sz="2400" dirty="0"/>
              <a:t> </a:t>
            </a:r>
            <a:r>
              <a:rPr lang="el-GR" altLang="zh-CN" sz="2400" b="1" i="1" dirty="0">
                <a:solidFill>
                  <a:srgbClr val="3C8C93"/>
                </a:solidFill>
              </a:rPr>
              <a:t>Ο</a:t>
            </a:r>
            <a:r>
              <a:rPr lang="en-US" altLang="zh-CN" sz="2400" b="1" dirty="0">
                <a:solidFill>
                  <a:srgbClr val="3C8C93"/>
                </a:solidFill>
              </a:rPr>
              <a:t>(</a:t>
            </a:r>
            <a:r>
              <a:rPr lang="en-US" altLang="zh-CN" sz="2400" b="1" i="1" dirty="0" err="1">
                <a:solidFill>
                  <a:srgbClr val="3C8C93"/>
                </a:solidFill>
              </a:rPr>
              <a:t>nk</a:t>
            </a:r>
            <a:r>
              <a:rPr lang="en-US" altLang="zh-CN" sz="2400" b="1" dirty="0">
                <a:solidFill>
                  <a:srgbClr val="3C8C93"/>
                </a:solidFill>
              </a:rPr>
              <a:t>)</a:t>
            </a:r>
            <a:r>
              <a:rPr lang="zh-CN" altLang="en-US" sz="2400" dirty="0"/>
              <a:t>（紧吗？）</a:t>
            </a:r>
          </a:p>
        </p:txBody>
      </p:sp>
      <p:graphicFrame>
        <p:nvGraphicFramePr>
          <p:cNvPr id="5" name="对象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10179" name="Equation" r:id="rId7" imgW="114120" imgH="215640" progId="Equation.3">
                  <p:embed/>
                </p:oleObj>
              </mc:Choice>
              <mc:Fallback>
                <p:oleObj name="Equation" r:id="rId7" imgW="11412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84882307"/>
              </p:ext>
            </p:extLst>
          </p:nvPr>
        </p:nvGraphicFramePr>
        <p:xfrm>
          <a:off x="3154539" y="1755423"/>
          <a:ext cx="2257425" cy="660400"/>
        </p:xfrm>
        <a:graphic>
          <a:graphicData uri="http://schemas.openxmlformats.org/presentationml/2006/ole">
            <mc:AlternateContent xmlns:mc="http://schemas.openxmlformats.org/markup-compatibility/2006">
              <mc:Choice xmlns:v="urn:schemas-microsoft-com:vml" Requires="v">
                <p:oleObj spid="_x0000_s210180" name="公式" r:id="rId9" imgW="1130300" imgH="330200" progId="Equation.3">
                  <p:embed/>
                </p:oleObj>
              </mc:Choice>
              <mc:Fallback>
                <p:oleObj name="公式" r:id="rId9" imgW="1130300" imgH="330200" progId="Equation.3">
                  <p:embed/>
                  <p:pic>
                    <p:nvPicPr>
                      <p:cNvPr id="0" name=""/>
                      <p:cNvPicPr>
                        <a:picLocks noChangeAspect="1" noChangeArrowheads="1"/>
                      </p:cNvPicPr>
                      <p:nvPr/>
                    </p:nvPicPr>
                    <p:blipFill>
                      <a:blip r:embed="rId10"/>
                      <a:srcRect/>
                      <a:stretch>
                        <a:fillRect/>
                      </a:stretch>
                    </p:blipFill>
                    <p:spPr bwMode="auto">
                      <a:xfrm>
                        <a:off x="3154539" y="1755423"/>
                        <a:ext cx="2257425" cy="660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Box 6"/>
          <p:cNvSpPr txBox="1"/>
          <p:nvPr/>
        </p:nvSpPr>
        <p:spPr>
          <a:xfrm>
            <a:off x="4343400" y="3570744"/>
            <a:ext cx="4648200" cy="2677656"/>
          </a:xfrm>
          <a:prstGeom prst="rect">
            <a:avLst/>
          </a:prstGeom>
          <a:noFill/>
        </p:spPr>
        <p:txBody>
          <a:bodyPr wrap="square" rtlCol="0">
            <a:spAutoFit/>
          </a:bodyPr>
          <a:lstStyle/>
          <a:p>
            <a:r>
              <a:rPr lang="en-US" sz="2400" b="1" dirty="0">
                <a:solidFill>
                  <a:schemeClr val="accent5">
                    <a:lumMod val="25000"/>
                  </a:schemeClr>
                </a:solidFill>
                <a:latin typeface="Times New Roman" pitchFamily="18" charset="0"/>
                <a:cs typeface="Times New Roman" pitchFamily="18" charset="0"/>
              </a:rPr>
              <a:t>INCREMENT</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1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0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2 while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&lt; </a:t>
            </a:r>
            <a:r>
              <a:rPr lang="en-US" sz="2400" b="1" i="1" dirty="0">
                <a:solidFill>
                  <a:schemeClr val="accent5">
                    <a:lumMod val="25000"/>
                  </a:schemeClr>
                </a:solidFill>
                <a:latin typeface="Times New Roman" pitchFamily="18" charset="0"/>
                <a:cs typeface="Times New Roman" pitchFamily="18" charset="0"/>
              </a:rPr>
              <a:t>length</a:t>
            </a:r>
            <a:r>
              <a:rPr lang="en-US" sz="2400" b="1" dirty="0">
                <a:solidFill>
                  <a:schemeClr val="accent5">
                    <a:lumMod val="25000"/>
                  </a:schemeClr>
                </a:solidFill>
                <a:latin typeface="Times New Roman" pitchFamily="18" charset="0"/>
                <a:cs typeface="Times New Roman" pitchFamily="18" charset="0"/>
              </a:rPr>
              <a:t>[</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 and </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1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3     do </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0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4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+ 1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5 if </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&lt; </a:t>
            </a:r>
            <a:r>
              <a:rPr lang="en-US" sz="2400" b="1" i="1" dirty="0">
                <a:solidFill>
                  <a:schemeClr val="accent5">
                    <a:lumMod val="25000"/>
                  </a:schemeClr>
                </a:solidFill>
                <a:latin typeface="Times New Roman" pitchFamily="18" charset="0"/>
                <a:cs typeface="Times New Roman" pitchFamily="18" charset="0"/>
              </a:rPr>
              <a:t>length</a:t>
            </a:r>
            <a:r>
              <a:rPr lang="en-US" sz="2400" b="1" dirty="0">
                <a:solidFill>
                  <a:schemeClr val="accent5">
                    <a:lumMod val="25000"/>
                  </a:schemeClr>
                </a:solidFill>
                <a:latin typeface="Times New Roman" pitchFamily="18" charset="0"/>
                <a:cs typeface="Times New Roman" pitchFamily="18" charset="0"/>
              </a:rPr>
              <a:t>[</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 </a:t>
            </a:r>
            <a:br>
              <a:rPr lang="en-US" sz="2400" b="1" dirty="0">
                <a:solidFill>
                  <a:schemeClr val="accent5">
                    <a:lumMod val="25000"/>
                  </a:schemeClr>
                </a:solidFill>
                <a:latin typeface="Times New Roman" pitchFamily="18" charset="0"/>
                <a:cs typeface="Times New Roman" pitchFamily="18" charset="0"/>
              </a:rPr>
            </a:br>
            <a:r>
              <a:rPr lang="en-US" sz="2400" b="1" dirty="0">
                <a:solidFill>
                  <a:schemeClr val="accent5">
                    <a:lumMod val="25000"/>
                  </a:schemeClr>
                </a:solidFill>
                <a:latin typeface="Times New Roman" pitchFamily="18" charset="0"/>
                <a:cs typeface="Times New Roman" pitchFamily="18" charset="0"/>
              </a:rPr>
              <a:t>6     then </a:t>
            </a:r>
            <a:r>
              <a:rPr lang="en-US" sz="2400" b="1" i="1" dirty="0">
                <a:solidFill>
                  <a:schemeClr val="accent5">
                    <a:lumMod val="25000"/>
                  </a:schemeClr>
                </a:solidFill>
                <a:latin typeface="Times New Roman" pitchFamily="18" charset="0"/>
                <a:cs typeface="Times New Roman" pitchFamily="18" charset="0"/>
              </a:rPr>
              <a:t>A</a:t>
            </a:r>
            <a:r>
              <a:rPr lang="en-US" sz="2400" b="1" dirty="0">
                <a:solidFill>
                  <a:schemeClr val="accent5">
                    <a:lumMod val="25000"/>
                  </a:schemeClr>
                </a:solidFill>
                <a:latin typeface="Times New Roman" pitchFamily="18" charset="0"/>
                <a:cs typeface="Times New Roman" pitchFamily="18" charset="0"/>
              </a:rPr>
              <a:t>[</a:t>
            </a:r>
            <a:r>
              <a:rPr lang="en-US" sz="2400" b="1" i="1" dirty="0" err="1">
                <a:solidFill>
                  <a:schemeClr val="accent5">
                    <a:lumMod val="25000"/>
                  </a:schemeClr>
                </a:solidFill>
                <a:latin typeface="Times New Roman" pitchFamily="18" charset="0"/>
                <a:cs typeface="Times New Roman" pitchFamily="18" charset="0"/>
              </a:rPr>
              <a:t>i</a:t>
            </a:r>
            <a:r>
              <a:rPr lang="en-US" sz="2400" b="1" dirty="0">
                <a:solidFill>
                  <a:schemeClr val="accent5">
                    <a:lumMod val="25000"/>
                  </a:schemeClr>
                </a:solidFill>
                <a:latin typeface="Times New Roman" pitchFamily="18" charset="0"/>
                <a:cs typeface="Times New Roman" pitchFamily="18" charset="0"/>
              </a:rPr>
              <a:t>] ← 1 </a:t>
            </a:r>
            <a:endParaRPr lang="zh-CN" altLang="en-US" sz="2400" b="1" dirty="0">
              <a:solidFill>
                <a:schemeClr val="accent5">
                  <a:lumMod val="25000"/>
                </a:schemeClr>
              </a:solidFill>
              <a:latin typeface="Times New Roman" pitchFamily="18" charset="0"/>
              <a:cs typeface="Times New Roman" pitchFamily="18" charset="0"/>
            </a:endParaRPr>
          </a:p>
        </p:txBody>
      </p:sp>
      <p:pic>
        <p:nvPicPr>
          <p:cNvPr id="4" name="音频 3">
            <a:hlinkClick r:id="" action="ppaction://media"/>
            <a:extLst>
              <a:ext uri="{FF2B5EF4-FFF2-40B4-BE49-F238E27FC236}">
                <a16:creationId xmlns:a16="http://schemas.microsoft.com/office/drawing/2014/main" id="{9C4B294A-5994-D943-8576-05C273C39FFC}"/>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115300" y="5829300"/>
            <a:ext cx="812800" cy="812800"/>
          </a:xfrm>
          <a:prstGeom prst="rect">
            <a:avLst/>
          </a:prstGeom>
        </p:spPr>
      </p:pic>
    </p:spTree>
    <p:custDataLst>
      <p:tags r:id="rId2"/>
    </p:custDataLst>
    <p:extLst>
      <p:ext uri="{BB962C8B-B14F-4D97-AF65-F5344CB8AC3E}">
        <p14:creationId xmlns:p14="http://schemas.microsoft.com/office/powerpoint/2010/main" val="1915250856"/>
      </p:ext>
    </p:extLst>
  </p:cSld>
  <p:clrMapOvr>
    <a:masterClrMapping/>
  </p:clrMapOvr>
  <mc:AlternateContent xmlns:mc="http://schemas.openxmlformats.org/markup-compatibility/2006" xmlns:p14="http://schemas.microsoft.com/office/powerpoint/2010/main">
    <mc:Choice Requires="p14">
      <p:transition spd="slow" p14:dur="2000" advTm="50210"/>
    </mc:Choice>
    <mc:Fallback xmlns="">
      <p:transition spd="slow" advTm="50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a:t>INCREMENT</a:t>
            </a:r>
            <a:r>
              <a:rPr lang="zh-CN" altLang="en-US"/>
              <a:t>操作的平摊时间</a:t>
            </a:r>
          </a:p>
        </p:txBody>
      </p:sp>
      <p:sp>
        <p:nvSpPr>
          <p:cNvPr id="3" name="内容占位符 2"/>
          <p:cNvSpPr>
            <a:spLocks noGrp="1"/>
          </p:cNvSpPr>
          <p:nvPr>
            <p:ph idx="1"/>
          </p:nvPr>
        </p:nvSpPr>
        <p:spPr/>
        <p:txBody>
          <a:bodyPr/>
          <a:lstStyle/>
          <a:p>
            <a:pPr>
              <a:lnSpc>
                <a:spcPct val="110000"/>
              </a:lnSpc>
            </a:pPr>
            <a:r>
              <a:rPr lang="en-US" altLang="zh-CN" sz="2400" b="1" i="1" dirty="0">
                <a:solidFill>
                  <a:schemeClr val="accent1">
                    <a:lumMod val="50000"/>
                  </a:schemeClr>
                </a:solidFill>
              </a:rPr>
              <a:t>n</a:t>
            </a:r>
            <a:r>
              <a:rPr lang="zh-CN" altLang="en-US" sz="2400" dirty="0"/>
              <a:t>个</a:t>
            </a:r>
            <a:r>
              <a:rPr lang="en-US" sz="2400" b="1" dirty="0"/>
              <a:t>INCREMENT</a:t>
            </a:r>
            <a:r>
              <a:rPr lang="zh-CN" altLang="en-US" sz="2400" dirty="0"/>
              <a:t>操作序列</a:t>
            </a:r>
            <a:br>
              <a:rPr lang="en-US" altLang="zh-CN" sz="2400" dirty="0"/>
            </a:br>
            <a:r>
              <a:rPr lang="zh-CN" altLang="en-US" sz="2400" dirty="0"/>
              <a:t>的运行时间应为</a:t>
            </a:r>
            <a:r>
              <a:rPr lang="el-GR" altLang="zh-CN" sz="2400" dirty="0"/>
              <a:t> </a:t>
            </a:r>
            <a:r>
              <a:rPr lang="zh-CN" altLang="en-US" sz="2400" dirty="0"/>
              <a:t>：</a:t>
            </a: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a:lnSpc>
                <a:spcPct val="110000"/>
              </a:lnSpc>
            </a:pPr>
            <a:r>
              <a:rPr lang="zh-CN" altLang="en-US" sz="2400" dirty="0"/>
              <a:t>观察</a:t>
            </a:r>
            <a:r>
              <a:rPr lang="en-US" sz="2400" b="1" dirty="0"/>
              <a:t>INCREMENT </a:t>
            </a:r>
            <a:r>
              <a:rPr lang="zh-CN" altLang="en-US" sz="2400" dirty="0"/>
              <a:t>操作序列</a:t>
            </a:r>
            <a:endParaRPr lang="en-US" altLang="zh-CN" sz="2400" dirty="0"/>
          </a:p>
          <a:p>
            <a:pPr lvl="1">
              <a:lnSpc>
                <a:spcPct val="110000"/>
              </a:lnSpc>
            </a:pPr>
            <a:r>
              <a:rPr lang="zh-CN" altLang="en-US" sz="2000" dirty="0"/>
              <a:t>每次操作，</a:t>
            </a:r>
            <a:r>
              <a:rPr lang="en-US" sz="2000" b="1" i="1" dirty="0">
                <a:solidFill>
                  <a:srgbClr val="3C8C93"/>
                </a:solidFill>
              </a:rPr>
              <a:t>A</a:t>
            </a:r>
            <a:r>
              <a:rPr lang="en-US" sz="2000" b="1" dirty="0">
                <a:solidFill>
                  <a:srgbClr val="3C8C93"/>
                </a:solidFill>
              </a:rPr>
              <a:t>[0]</a:t>
            </a:r>
            <a:r>
              <a:rPr lang="zh-CN" altLang="en-US" sz="2000" dirty="0"/>
              <a:t>都反转；</a:t>
            </a:r>
            <a:endParaRPr lang="en-US" altLang="zh-CN" sz="2000" dirty="0"/>
          </a:p>
          <a:p>
            <a:pPr lvl="1">
              <a:lnSpc>
                <a:spcPct val="110000"/>
              </a:lnSpc>
            </a:pPr>
            <a:r>
              <a:rPr lang="zh-CN" altLang="en-US" sz="2000" dirty="0"/>
              <a:t>每两次操作，</a:t>
            </a:r>
            <a:r>
              <a:rPr lang="en-US" sz="2000" b="1" i="1" dirty="0">
                <a:solidFill>
                  <a:srgbClr val="3C8C93"/>
                </a:solidFill>
              </a:rPr>
              <a:t>A</a:t>
            </a:r>
            <a:r>
              <a:rPr lang="en-US" sz="2000" b="1" dirty="0">
                <a:solidFill>
                  <a:srgbClr val="3C8C93"/>
                </a:solidFill>
              </a:rPr>
              <a:t>[1]</a:t>
            </a:r>
            <a:r>
              <a:rPr lang="zh-CN" altLang="en-US" sz="2000" dirty="0"/>
              <a:t>反转；</a:t>
            </a:r>
            <a:endParaRPr lang="en-US" altLang="zh-CN" sz="2000" dirty="0"/>
          </a:p>
          <a:p>
            <a:pPr lvl="1">
              <a:lnSpc>
                <a:spcPct val="110000"/>
              </a:lnSpc>
            </a:pPr>
            <a:r>
              <a:rPr lang="zh-CN" altLang="en-US" sz="2000" dirty="0"/>
              <a:t>每</a:t>
            </a:r>
            <a:r>
              <a:rPr lang="en-US" altLang="zh-CN" sz="2000" dirty="0"/>
              <a:t>2</a:t>
            </a:r>
            <a:r>
              <a:rPr lang="en-US" altLang="zh-CN" sz="2000" i="1" baseline="30000" dirty="0"/>
              <a:t>i</a:t>
            </a:r>
            <a:r>
              <a:rPr lang="zh-CN" altLang="en-US" sz="2000" dirty="0"/>
              <a:t>次操作，</a:t>
            </a:r>
            <a:r>
              <a:rPr lang="en-US" sz="2000" i="1" dirty="0"/>
              <a:t> </a:t>
            </a:r>
            <a:r>
              <a:rPr lang="en-US" sz="2000" b="1" i="1" dirty="0">
                <a:solidFill>
                  <a:srgbClr val="3C8C93"/>
                </a:solidFill>
              </a:rPr>
              <a:t>A</a:t>
            </a:r>
            <a:r>
              <a:rPr lang="en-US" sz="2000" b="1" dirty="0">
                <a:solidFill>
                  <a:srgbClr val="3C8C93"/>
                </a:solidFill>
              </a:rPr>
              <a:t>[</a:t>
            </a:r>
            <a:r>
              <a:rPr lang="en-US" sz="2000" b="1" i="1" dirty="0" err="1">
                <a:solidFill>
                  <a:srgbClr val="3C8C93"/>
                </a:solidFill>
              </a:rPr>
              <a:t>i</a:t>
            </a:r>
            <a:r>
              <a:rPr lang="en-US" sz="2000" b="1" dirty="0">
                <a:solidFill>
                  <a:srgbClr val="3C8C93"/>
                </a:solidFill>
              </a:rPr>
              <a:t>]</a:t>
            </a:r>
            <a:r>
              <a:rPr lang="zh-CN" altLang="en-US" sz="2000" dirty="0"/>
              <a:t>反转；</a:t>
            </a:r>
            <a:endParaRPr lang="en-US" altLang="zh-CN" sz="2000" dirty="0"/>
          </a:p>
          <a:p>
            <a:pPr>
              <a:lnSpc>
                <a:spcPct val="110000"/>
              </a:lnSpc>
            </a:pPr>
            <a:r>
              <a:rPr lang="zh-CN" altLang="en-US" sz="2400" dirty="0"/>
              <a:t>于是，总反转次数为</a:t>
            </a:r>
            <a:endParaRPr lang="en-US" altLang="zh-CN" sz="2400" dirty="0"/>
          </a:p>
          <a:p>
            <a:pPr>
              <a:lnSpc>
                <a:spcPct val="110000"/>
              </a:lnSpc>
            </a:pPr>
            <a:endParaRPr lang="en-US" altLang="zh-CN" sz="2400" dirty="0"/>
          </a:p>
          <a:p>
            <a:pPr>
              <a:lnSpc>
                <a:spcPct val="110000"/>
              </a:lnSpc>
            </a:pPr>
            <a:endParaRPr lang="en-US" altLang="zh-CN" sz="2400" dirty="0"/>
          </a:p>
          <a:p>
            <a:pPr>
              <a:lnSpc>
                <a:spcPct val="110000"/>
              </a:lnSpc>
            </a:pPr>
            <a:r>
              <a:rPr lang="zh-CN" altLang="en-US" sz="2400" dirty="0"/>
              <a:t>总时间</a:t>
            </a: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a:t>
            </a:r>
          </a:p>
          <a:p>
            <a:pPr>
              <a:lnSpc>
                <a:spcPct val="110000"/>
              </a:lnSpc>
            </a:pPr>
            <a:r>
              <a:rPr lang="zh-CN" altLang="en-US" sz="2400" dirty="0"/>
              <a:t>每个操作平摊时间</a:t>
            </a:r>
            <a:r>
              <a:rPr lang="el-GR" altLang="zh-CN" sz="2400" b="1" i="1" dirty="0">
                <a:solidFill>
                  <a:srgbClr val="3C8C93"/>
                </a:solidFill>
              </a:rPr>
              <a:t>Ο</a:t>
            </a:r>
            <a:r>
              <a:rPr lang="en-US" altLang="zh-CN" sz="2400" b="1" dirty="0">
                <a:solidFill>
                  <a:srgbClr val="3C8C93"/>
                </a:solidFill>
              </a:rPr>
              <a:t>(</a:t>
            </a:r>
            <a:r>
              <a:rPr lang="en-US" altLang="zh-CN" sz="2400" b="1" i="1" dirty="0">
                <a:solidFill>
                  <a:srgbClr val="3C8C93"/>
                </a:solidFill>
              </a:rPr>
              <a:t>n</a:t>
            </a:r>
            <a:r>
              <a:rPr lang="en-US" altLang="zh-CN" sz="2400" b="1" dirty="0">
                <a:solidFill>
                  <a:srgbClr val="3C8C93"/>
                </a:solidFill>
              </a:rPr>
              <a:t>) /</a:t>
            </a:r>
            <a:r>
              <a:rPr lang="en-US" altLang="zh-CN" sz="2400" b="1" i="1" dirty="0">
                <a:solidFill>
                  <a:srgbClr val="3C8C93"/>
                </a:solidFill>
              </a:rPr>
              <a:t>n</a:t>
            </a:r>
            <a:r>
              <a:rPr lang="en-US" altLang="zh-CN" sz="2400" b="1" dirty="0">
                <a:solidFill>
                  <a:srgbClr val="3C8C93"/>
                </a:solidFill>
              </a:rPr>
              <a:t>=</a:t>
            </a:r>
            <a:r>
              <a:rPr lang="el-GR" altLang="zh-CN" sz="2400" b="1" dirty="0">
                <a:solidFill>
                  <a:srgbClr val="3C8C93"/>
                </a:solidFill>
              </a:rPr>
              <a:t> </a:t>
            </a:r>
            <a:r>
              <a:rPr lang="el-GR" altLang="zh-CN" sz="2400" b="1" i="1" dirty="0">
                <a:solidFill>
                  <a:srgbClr val="3C8C93"/>
                </a:solidFill>
              </a:rPr>
              <a:t>Ο</a:t>
            </a:r>
            <a:r>
              <a:rPr lang="en-US" altLang="zh-CN" sz="2400" b="1" dirty="0">
                <a:solidFill>
                  <a:srgbClr val="3C8C93"/>
                </a:solidFill>
              </a:rPr>
              <a:t>(1)</a:t>
            </a:r>
            <a:r>
              <a:rPr lang="en-US" altLang="zh-CN" sz="2400" b="1" dirty="0"/>
              <a:t> </a:t>
            </a:r>
          </a:p>
          <a:p>
            <a:pPr lvl="1">
              <a:lnSpc>
                <a:spcPct val="110000"/>
              </a:lnSpc>
            </a:pPr>
            <a:endParaRPr lang="zh-CN" altLang="en-US" sz="2000" dirty="0"/>
          </a:p>
        </p:txBody>
      </p:sp>
      <p:pic>
        <p:nvPicPr>
          <p:cNvPr id="82946" name="Picture 2"/>
          <p:cNvPicPr>
            <a:picLocks noChangeAspect="1" noChangeArrowheads="1"/>
          </p:cNvPicPr>
          <p:nvPr/>
        </p:nvPicPr>
        <p:blipFill>
          <a:blip r:embed="rId7"/>
          <a:srcRect/>
          <a:stretch>
            <a:fillRect/>
          </a:stretch>
        </p:blipFill>
        <p:spPr bwMode="auto">
          <a:xfrm>
            <a:off x="5181600" y="1600200"/>
            <a:ext cx="3533775" cy="4573816"/>
          </a:xfrm>
          <a:prstGeom prst="rect">
            <a:avLst/>
          </a:prstGeom>
          <a:noFill/>
          <a:ln w="9525">
            <a:noFill/>
            <a:miter lim="800000"/>
            <a:headEnd/>
            <a:tailEnd/>
          </a:ln>
          <a:effectLst/>
        </p:spPr>
      </p:pic>
      <p:graphicFrame>
        <p:nvGraphicFramePr>
          <p:cNvPr id="82947" name="Object 3"/>
          <p:cNvGraphicFramePr>
            <a:graphicFrameLocks noChangeAspect="1"/>
          </p:cNvGraphicFramePr>
          <p:nvPr>
            <p:extLst>
              <p:ext uri="{D42A27DB-BD31-4B8C-83A1-F6EECF244321}">
                <p14:modId xmlns:p14="http://schemas.microsoft.com/office/powerpoint/2010/main" val="4124925933"/>
              </p:ext>
            </p:extLst>
          </p:nvPr>
        </p:nvGraphicFramePr>
        <p:xfrm>
          <a:off x="990600" y="4374447"/>
          <a:ext cx="3629025" cy="863600"/>
        </p:xfrm>
        <a:graphic>
          <a:graphicData uri="http://schemas.openxmlformats.org/presentationml/2006/ole">
            <mc:AlternateContent xmlns:mc="http://schemas.openxmlformats.org/markup-compatibility/2006">
              <mc:Choice xmlns:v="urn:schemas-microsoft-com:vml" Requires="v">
                <p:oleObj spid="_x0000_s211078" name="公式" r:id="rId8" imgW="1816100" imgH="431800" progId="Equation.3">
                  <p:embed/>
                </p:oleObj>
              </mc:Choice>
              <mc:Fallback>
                <p:oleObj name="公式" r:id="rId8" imgW="1816100" imgH="431800" progId="Equation.3">
                  <p:embed/>
                  <p:pic>
                    <p:nvPicPr>
                      <p:cNvPr id="0" name=""/>
                      <p:cNvPicPr>
                        <a:picLocks noChangeAspect="1" noChangeArrowheads="1"/>
                      </p:cNvPicPr>
                      <p:nvPr/>
                    </p:nvPicPr>
                    <p:blipFill>
                      <a:blip r:embed="rId9"/>
                      <a:srcRect/>
                      <a:stretch>
                        <a:fillRect/>
                      </a:stretch>
                    </p:blipFill>
                    <p:spPr bwMode="auto">
                      <a:xfrm>
                        <a:off x="990600" y="4374447"/>
                        <a:ext cx="3629025" cy="863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4" name="音频 3">
            <a:hlinkClick r:id="" action="ppaction://media"/>
            <a:extLst>
              <a:ext uri="{FF2B5EF4-FFF2-40B4-BE49-F238E27FC236}">
                <a16:creationId xmlns:a16="http://schemas.microsoft.com/office/drawing/2014/main" id="{7C43BD84-D41A-EF43-A97D-388DA10FCA47}"/>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115300" y="5829300"/>
            <a:ext cx="812800" cy="812800"/>
          </a:xfrm>
          <a:prstGeom prst="rect">
            <a:avLst/>
          </a:prstGeom>
        </p:spPr>
      </p:pic>
    </p:spTree>
    <p:custDataLst>
      <p:tags r:id="rId2"/>
    </p:custDataLst>
    <p:extLst>
      <p:ext uri="{BB962C8B-B14F-4D97-AF65-F5344CB8AC3E}">
        <p14:creationId xmlns:p14="http://schemas.microsoft.com/office/powerpoint/2010/main" val="2062224693"/>
      </p:ext>
    </p:extLst>
  </p:cSld>
  <p:clrMapOvr>
    <a:masterClrMapping/>
  </p:clrMapOvr>
  <mc:AlternateContent xmlns:mc="http://schemas.openxmlformats.org/markup-compatibility/2006" xmlns:p14="http://schemas.microsoft.com/office/powerpoint/2010/main">
    <mc:Choice Requires="p14">
      <p:transition spd="slow" p14:dur="2000" advTm="77312"/>
    </mc:Choice>
    <mc:Fallback xmlns="">
      <p:transition spd="slow" advTm="77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6.5|14.1"/>
</p:tagLst>
</file>

<file path=ppt/tags/tag10.xml><?xml version="1.0" encoding="utf-8"?>
<p:tagLst xmlns:a="http://schemas.openxmlformats.org/drawingml/2006/main" xmlns:r="http://schemas.openxmlformats.org/officeDocument/2006/relationships" xmlns:p="http://schemas.openxmlformats.org/presentationml/2006/main">
  <p:tag name="TIMING" val="|6.6|13.4|7.4|20.9|39.3"/>
</p:tagLst>
</file>

<file path=ppt/tags/tag11.xml><?xml version="1.0" encoding="utf-8"?>
<p:tagLst xmlns:a="http://schemas.openxmlformats.org/drawingml/2006/main" xmlns:r="http://schemas.openxmlformats.org/officeDocument/2006/relationships" xmlns:p="http://schemas.openxmlformats.org/presentationml/2006/main">
  <p:tag name="TIMING" val="|7.2"/>
</p:tagLst>
</file>

<file path=ppt/tags/tag12.xml><?xml version="1.0" encoding="utf-8"?>
<p:tagLst xmlns:a="http://schemas.openxmlformats.org/drawingml/2006/main" xmlns:r="http://schemas.openxmlformats.org/officeDocument/2006/relationships" xmlns:p="http://schemas.openxmlformats.org/presentationml/2006/main">
  <p:tag name="TIMING" val="|15.8"/>
</p:tagLst>
</file>

<file path=ppt/tags/tag13.xml><?xml version="1.0" encoding="utf-8"?>
<p:tagLst xmlns:a="http://schemas.openxmlformats.org/drawingml/2006/main" xmlns:r="http://schemas.openxmlformats.org/officeDocument/2006/relationships" xmlns:p="http://schemas.openxmlformats.org/presentationml/2006/main">
  <p:tag name="TIMING" val="|5.3|41.6"/>
</p:tagLst>
</file>

<file path=ppt/tags/tag14.xml><?xml version="1.0" encoding="utf-8"?>
<p:tagLst xmlns:a="http://schemas.openxmlformats.org/drawingml/2006/main" xmlns:r="http://schemas.openxmlformats.org/officeDocument/2006/relationships" xmlns:p="http://schemas.openxmlformats.org/presentationml/2006/main">
  <p:tag name="TIMING" val="|7.7|31.5|16.8|29.1"/>
</p:tagLst>
</file>

<file path=ppt/tags/tag15.xml><?xml version="1.0" encoding="utf-8"?>
<p:tagLst xmlns:a="http://schemas.openxmlformats.org/drawingml/2006/main" xmlns:r="http://schemas.openxmlformats.org/officeDocument/2006/relationships" xmlns:p="http://schemas.openxmlformats.org/presentationml/2006/main">
  <p:tag name="TIMING" val="|7.7|31.5|16.8|29.1"/>
</p:tagLst>
</file>

<file path=ppt/tags/tag16.xml><?xml version="1.0" encoding="utf-8"?>
<p:tagLst xmlns:a="http://schemas.openxmlformats.org/drawingml/2006/main" xmlns:r="http://schemas.openxmlformats.org/officeDocument/2006/relationships" xmlns:p="http://schemas.openxmlformats.org/presentationml/2006/main">
  <p:tag name="TIMING" val="|7.7|31.5|16.8|29.1"/>
</p:tagLst>
</file>

<file path=ppt/tags/tag17.xml><?xml version="1.0" encoding="utf-8"?>
<p:tagLst xmlns:a="http://schemas.openxmlformats.org/drawingml/2006/main" xmlns:r="http://schemas.openxmlformats.org/officeDocument/2006/relationships" xmlns:p="http://schemas.openxmlformats.org/presentationml/2006/main">
  <p:tag name="TIMING" val="|1.6|21.4|15.9|6.1|17.8|5|25.7|7.2"/>
</p:tagLst>
</file>

<file path=ppt/tags/tag18.xml><?xml version="1.0" encoding="utf-8"?>
<p:tagLst xmlns:a="http://schemas.openxmlformats.org/drawingml/2006/main" xmlns:r="http://schemas.openxmlformats.org/officeDocument/2006/relationships" xmlns:p="http://schemas.openxmlformats.org/presentationml/2006/main">
  <p:tag name="TIMING" val="|1.6|21.4|15.9|6.1|17.8|5|25.7|7.2"/>
</p:tagLst>
</file>

<file path=ppt/tags/tag19.xml><?xml version="1.0" encoding="utf-8"?>
<p:tagLst xmlns:a="http://schemas.openxmlformats.org/drawingml/2006/main" xmlns:r="http://schemas.openxmlformats.org/officeDocument/2006/relationships" xmlns:p="http://schemas.openxmlformats.org/presentationml/2006/main">
  <p:tag name="TIMING" val="|1.6|21.4|15.9|6.1|17.8|5|25.7|7.2"/>
</p:tagLst>
</file>

<file path=ppt/tags/tag2.xml><?xml version="1.0" encoding="utf-8"?>
<p:tagLst xmlns:a="http://schemas.openxmlformats.org/drawingml/2006/main" xmlns:r="http://schemas.openxmlformats.org/officeDocument/2006/relationships" xmlns:p="http://schemas.openxmlformats.org/presentationml/2006/main">
  <p:tag name="TIMING" val="|5.7|53.6"/>
</p:tagLst>
</file>

<file path=ppt/tags/tag20.xml><?xml version="1.0" encoding="utf-8"?>
<p:tagLst xmlns:a="http://schemas.openxmlformats.org/drawingml/2006/main" xmlns:r="http://schemas.openxmlformats.org/officeDocument/2006/relationships" xmlns:p="http://schemas.openxmlformats.org/presentationml/2006/main">
  <p:tag name="TIMING" val="|12.7|14.9|12.7|19.1|9.8|7.7|3.3|8.4"/>
</p:tagLst>
</file>

<file path=ppt/tags/tag21.xml><?xml version="1.0" encoding="utf-8"?>
<p:tagLst xmlns:a="http://schemas.openxmlformats.org/drawingml/2006/main" xmlns:r="http://schemas.openxmlformats.org/officeDocument/2006/relationships" xmlns:p="http://schemas.openxmlformats.org/presentationml/2006/main">
  <p:tag name="TIMING" val="|1.2|4.2|14.8|14.1|26.1|3.9"/>
</p:tagLst>
</file>

<file path=ppt/tags/tag22.xml><?xml version="1.0" encoding="utf-8"?>
<p:tagLst xmlns:a="http://schemas.openxmlformats.org/drawingml/2006/main" xmlns:r="http://schemas.openxmlformats.org/officeDocument/2006/relationships" xmlns:p="http://schemas.openxmlformats.org/presentationml/2006/main">
  <p:tag name="TIMING" val="|3.7|17|5.9|28.4|15.2|36.6|41.2|21|55.4"/>
</p:tagLst>
</file>

<file path=ppt/tags/tag23.xml><?xml version="1.0" encoding="utf-8"?>
<p:tagLst xmlns:a="http://schemas.openxmlformats.org/drawingml/2006/main" xmlns:r="http://schemas.openxmlformats.org/officeDocument/2006/relationships" xmlns:p="http://schemas.openxmlformats.org/presentationml/2006/main">
  <p:tag name="TIMING" val="|19.7|113.1|16"/>
</p:tagLst>
</file>

<file path=ppt/tags/tag24.xml><?xml version="1.0" encoding="utf-8"?>
<p:tagLst xmlns:a="http://schemas.openxmlformats.org/drawingml/2006/main" xmlns:r="http://schemas.openxmlformats.org/officeDocument/2006/relationships" xmlns:p="http://schemas.openxmlformats.org/presentationml/2006/main">
  <p:tag name="TIMING" val="|8.8"/>
</p:tagLst>
</file>

<file path=ppt/tags/tag25.xml><?xml version="1.0" encoding="utf-8"?>
<p:tagLst xmlns:a="http://schemas.openxmlformats.org/drawingml/2006/main" xmlns:r="http://schemas.openxmlformats.org/officeDocument/2006/relationships" xmlns:p="http://schemas.openxmlformats.org/presentationml/2006/main">
  <p:tag name="TIMING" val="|2"/>
</p:tagLst>
</file>

<file path=ppt/tags/tag26.xml><?xml version="1.0" encoding="utf-8"?>
<p:tagLst xmlns:a="http://schemas.openxmlformats.org/drawingml/2006/main" xmlns:r="http://schemas.openxmlformats.org/officeDocument/2006/relationships" xmlns:p="http://schemas.openxmlformats.org/presentationml/2006/main">
  <p:tag name="TIMING" val="|3.4|0.3"/>
</p:tagLst>
</file>

<file path=ppt/tags/tag27.xml><?xml version="1.0" encoding="utf-8"?>
<p:tagLst xmlns:a="http://schemas.openxmlformats.org/drawingml/2006/main" xmlns:r="http://schemas.openxmlformats.org/officeDocument/2006/relationships" xmlns:p="http://schemas.openxmlformats.org/presentationml/2006/main">
  <p:tag name="TIMING" val="|7.8"/>
</p:tagLst>
</file>

<file path=ppt/tags/tag28.xml><?xml version="1.0" encoding="utf-8"?>
<p:tagLst xmlns:a="http://schemas.openxmlformats.org/drawingml/2006/main" xmlns:r="http://schemas.openxmlformats.org/officeDocument/2006/relationships" xmlns:p="http://schemas.openxmlformats.org/presentationml/2006/main">
  <p:tag name="TIMING" val="|7.8"/>
</p:tagLst>
</file>

<file path=ppt/tags/tag3.xml><?xml version="1.0" encoding="utf-8"?>
<p:tagLst xmlns:a="http://schemas.openxmlformats.org/drawingml/2006/main" xmlns:r="http://schemas.openxmlformats.org/officeDocument/2006/relationships" xmlns:p="http://schemas.openxmlformats.org/presentationml/2006/main">
  <p:tag name="TIMING" val="|19|6.3|5|5.1"/>
</p:tagLst>
</file>

<file path=ppt/tags/tag4.xml><?xml version="1.0" encoding="utf-8"?>
<p:tagLst xmlns:a="http://schemas.openxmlformats.org/drawingml/2006/main" xmlns:r="http://schemas.openxmlformats.org/officeDocument/2006/relationships" xmlns:p="http://schemas.openxmlformats.org/presentationml/2006/main">
  <p:tag name="TIMING" val="|4.9|6.3|17.5|1.5|15.6"/>
</p:tagLst>
</file>

<file path=ppt/tags/tag5.xml><?xml version="1.0" encoding="utf-8"?>
<p:tagLst xmlns:a="http://schemas.openxmlformats.org/drawingml/2006/main" xmlns:r="http://schemas.openxmlformats.org/officeDocument/2006/relationships" xmlns:p="http://schemas.openxmlformats.org/presentationml/2006/main">
  <p:tag name="TIMING" val="|8.6|5.1|5.9|0.3|9.3|7.1"/>
</p:tagLst>
</file>

<file path=ppt/tags/tag6.xml><?xml version="1.0" encoding="utf-8"?>
<p:tagLst xmlns:a="http://schemas.openxmlformats.org/drawingml/2006/main" xmlns:r="http://schemas.openxmlformats.org/officeDocument/2006/relationships" xmlns:p="http://schemas.openxmlformats.org/presentationml/2006/main">
  <p:tag name="TIMING" val="|3.7|12.3|34.3|12.2|5"/>
</p:tagLst>
</file>

<file path=ppt/tags/tag7.xml><?xml version="1.0" encoding="utf-8"?>
<p:tagLst xmlns:a="http://schemas.openxmlformats.org/drawingml/2006/main" xmlns:r="http://schemas.openxmlformats.org/officeDocument/2006/relationships" xmlns:p="http://schemas.openxmlformats.org/presentationml/2006/main">
  <p:tag name="TIMING" val="|3.6|9.6|8.2|34.7|1.3"/>
</p:tagLst>
</file>

<file path=ppt/tags/tag8.xml><?xml version="1.0" encoding="utf-8"?>
<p:tagLst xmlns:a="http://schemas.openxmlformats.org/drawingml/2006/main" xmlns:r="http://schemas.openxmlformats.org/officeDocument/2006/relationships" xmlns:p="http://schemas.openxmlformats.org/presentationml/2006/main">
  <p:tag name="TIMING" val="|3.6|9.6|8.2|34.7|1.3"/>
</p:tagLst>
</file>

<file path=ppt/tags/tag9.xml><?xml version="1.0" encoding="utf-8"?>
<p:tagLst xmlns:a="http://schemas.openxmlformats.org/drawingml/2006/main" xmlns:r="http://schemas.openxmlformats.org/officeDocument/2006/relationships" xmlns:p="http://schemas.openxmlformats.org/presentationml/2006/main">
  <p:tag name="TIMING" val="|14.1|36.3|16.6"/>
</p:tagLst>
</file>

<file path=ppt/theme/theme1.xml><?xml version="1.0" encoding="utf-8"?>
<a:theme xmlns:a="http://schemas.openxmlformats.org/drawingml/2006/main" name="北大课件">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北大课件.thmx</Template>
  <TotalTime>10455</TotalTime>
  <Words>5618</Words>
  <Application>Microsoft Macintosh PowerPoint</Application>
  <PresentationFormat>全屏显示(4:3)</PresentationFormat>
  <Paragraphs>314</Paragraphs>
  <Slides>47</Slides>
  <Notes>26</Notes>
  <HiddenSlides>0</HiddenSlides>
  <MMClips>47</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56" baseType="lpstr">
      <vt:lpstr>黑体</vt:lpstr>
      <vt:lpstr>华文新魏</vt:lpstr>
      <vt:lpstr>宋体</vt:lpstr>
      <vt:lpstr>Arial</vt:lpstr>
      <vt:lpstr>Calibri</vt:lpstr>
      <vt:lpstr>Times New Roman</vt:lpstr>
      <vt:lpstr>北大课件</vt:lpstr>
      <vt:lpstr>Equation</vt:lpstr>
      <vt:lpstr>公式</vt:lpstr>
      <vt:lpstr>平摊分析</vt:lpstr>
      <vt:lpstr>主要内容</vt:lpstr>
      <vt:lpstr>平摊分析</vt:lpstr>
      <vt:lpstr>平摊分析——聚集分析</vt:lpstr>
      <vt:lpstr>栈S上的三种操作</vt:lpstr>
      <vt:lpstr>n个栈操作的平摊时间</vt:lpstr>
      <vt:lpstr>n个栈操作的平摊时间</vt:lpstr>
      <vt:lpstr>二进制计数器</vt:lpstr>
      <vt:lpstr>INCREMENT操作的平摊时间</vt:lpstr>
      <vt:lpstr>平摊分析——记账法</vt:lpstr>
      <vt:lpstr>记账法</vt:lpstr>
      <vt:lpstr>记账法</vt:lpstr>
      <vt:lpstr>n个栈操作的平摊时间</vt:lpstr>
      <vt:lpstr>二进制计数器上的记账法分析</vt:lpstr>
      <vt:lpstr>二进制计数器上的记账法分析</vt:lpstr>
      <vt:lpstr>练习题</vt:lpstr>
      <vt:lpstr>练习题</vt:lpstr>
      <vt:lpstr>平摊分析——势能法</vt:lpstr>
      <vt:lpstr>势能法（potential  method）</vt:lpstr>
      <vt:lpstr>势函数Φ</vt:lpstr>
      <vt:lpstr>势函数Φ</vt:lpstr>
      <vt:lpstr>势函数Φ</vt:lpstr>
      <vt:lpstr>势函数Φ</vt:lpstr>
      <vt:lpstr>势函数Φ</vt:lpstr>
      <vt:lpstr>势函数Φ</vt:lpstr>
      <vt:lpstr>栈操作——势能法分析</vt:lpstr>
      <vt:lpstr>栈操作——势能法分析</vt:lpstr>
      <vt:lpstr>二进制计数器——势能法分析</vt:lpstr>
      <vt:lpstr>二进制计数器——势能法分析</vt:lpstr>
      <vt:lpstr>二进制计数器——初值非零</vt:lpstr>
      <vt:lpstr>练习题</vt:lpstr>
      <vt:lpstr>练习题</vt:lpstr>
      <vt:lpstr>练习题</vt:lpstr>
      <vt:lpstr>练习题</vt:lpstr>
      <vt:lpstr>练习题</vt:lpstr>
      <vt:lpstr>动态表及其上的平摊分析</vt:lpstr>
      <vt:lpstr>动态表</vt:lpstr>
      <vt:lpstr>动态表</vt:lpstr>
      <vt:lpstr>动态表</vt:lpstr>
      <vt:lpstr>插入算法</vt:lpstr>
      <vt:lpstr>一次插入操作的代价</vt:lpstr>
      <vt:lpstr>一次插入操作的代价</vt:lpstr>
      <vt:lpstr>一次插入操作的代价</vt:lpstr>
      <vt:lpstr>表扩张时插入操作的平摊代价</vt:lpstr>
      <vt:lpstr>表扩张时插入操作的平摊代价</vt:lpstr>
      <vt:lpstr>表扩张时插入操作的平摊代价</vt:lpstr>
      <vt:lpstr>表扩张和收缩时的平摊代价</vt:lpstr>
    </vt:vector>
  </TitlesOfParts>
  <Company>Peking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第1讲 概述</dc:title>
  <dc:creator>Wang Xiaolin</dc:creator>
  <cp:lastModifiedBy>Wang Xiaolin</cp:lastModifiedBy>
  <cp:revision>550</cp:revision>
  <dcterms:created xsi:type="dcterms:W3CDTF">2013-01-18T01:16:29Z</dcterms:created>
  <dcterms:modified xsi:type="dcterms:W3CDTF">2020-05-24T10:47:00Z</dcterms:modified>
</cp:coreProperties>
</file>